
<file path=[Content_Types].xml><?xml version="1.0" encoding="utf-8"?>
<Types xmlns="http://schemas.openxmlformats.org/package/2006/content-types">
  <Default Extension="jpeg" ContentType="image/jpeg"/>
  <Default Extension="jp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image2.jpg" ContentType="image/jpeg"/>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5"/>
  </p:notesMasterIdLst>
  <p:handoutMasterIdLst>
    <p:handoutMasterId r:id="rId36"/>
  </p:handoutMasterIdLst>
  <p:sldIdLst>
    <p:sldId id="256" r:id="rId2"/>
    <p:sldId id="406" r:id="rId3"/>
    <p:sldId id="463" r:id="rId4"/>
    <p:sldId id="407" r:id="rId5"/>
    <p:sldId id="418" r:id="rId6"/>
    <p:sldId id="478" r:id="rId7"/>
    <p:sldId id="419" r:id="rId8"/>
    <p:sldId id="464" r:id="rId9"/>
    <p:sldId id="403" r:id="rId10"/>
    <p:sldId id="404" r:id="rId11"/>
    <p:sldId id="465" r:id="rId12"/>
    <p:sldId id="431" r:id="rId13"/>
    <p:sldId id="477" r:id="rId14"/>
    <p:sldId id="466" r:id="rId15"/>
    <p:sldId id="467" r:id="rId16"/>
    <p:sldId id="428" r:id="rId17"/>
    <p:sldId id="468" r:id="rId18"/>
    <p:sldId id="434" r:id="rId19"/>
    <p:sldId id="446" r:id="rId20"/>
    <p:sldId id="479" r:id="rId21"/>
    <p:sldId id="439" r:id="rId22"/>
    <p:sldId id="440" r:id="rId23"/>
    <p:sldId id="441" r:id="rId24"/>
    <p:sldId id="443" r:id="rId25"/>
    <p:sldId id="480" r:id="rId26"/>
    <p:sldId id="445" r:id="rId27"/>
    <p:sldId id="302" r:id="rId28"/>
    <p:sldId id="470" r:id="rId29"/>
    <p:sldId id="475" r:id="rId30"/>
    <p:sldId id="472" r:id="rId31"/>
    <p:sldId id="473" r:id="rId32"/>
    <p:sldId id="474" r:id="rId33"/>
    <p:sldId id="476" r:id="rId3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2" autoAdjust="0"/>
    <p:restoredTop sz="94659" autoAdjust="0"/>
  </p:normalViewPr>
  <p:slideViewPr>
    <p:cSldViewPr>
      <p:cViewPr varScale="1">
        <p:scale>
          <a:sx n="62" d="100"/>
          <a:sy n="62" d="100"/>
        </p:scale>
        <p:origin x="816" y="44"/>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7411"/>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F02477-F87B-C349-A5F5-799619C1C0B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02FAAB43-49B7-D94E-8446-85071FB742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atin typeface="Arial" charset="0"/>
                <a:ea typeface="ＭＳ Ｐゴシック" charset="-128"/>
              </a:defRPr>
            </a:lvl1pPr>
          </a:lstStyle>
          <a:p>
            <a:pPr>
              <a:defRPr/>
            </a:pPr>
            <a:fld id="{C0BDDF06-C1B4-47C4-92E9-D1649612902F}" type="datetimeFigureOut">
              <a:rPr lang="en-US"/>
              <a:pPr>
                <a:defRPr/>
              </a:pPr>
              <a:t>2/23/2024</a:t>
            </a:fld>
            <a:endParaRPr lang="en-US"/>
          </a:p>
        </p:txBody>
      </p:sp>
      <p:sp>
        <p:nvSpPr>
          <p:cNvPr id="4" name="Footer Placeholder 3">
            <a:extLst>
              <a:ext uri="{FF2B5EF4-FFF2-40B4-BE49-F238E27FC236}">
                <a16:creationId xmlns:a16="http://schemas.microsoft.com/office/drawing/2014/main" id="{4DCDADE9-4CA0-A044-B303-C49E287348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charset="0"/>
                <a:ea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558E20A2-E099-BF49-BC7E-02747FC634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hangingPunct="1">
              <a:defRPr sz="1200">
                <a:latin typeface="Arial" charset="0"/>
                <a:ea typeface="ＭＳ Ｐゴシック" charset="-128"/>
              </a:defRPr>
            </a:lvl1pPr>
          </a:lstStyle>
          <a:p>
            <a:pPr>
              <a:defRPr/>
            </a:pPr>
            <a:fld id="{57C514BC-7009-4886-9E38-78140A210FE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36CD25C-B788-AA48-BFF7-3AD372F4B94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175107" name="Rectangle 3">
            <a:extLst>
              <a:ext uri="{FF2B5EF4-FFF2-40B4-BE49-F238E27FC236}">
                <a16:creationId xmlns:a16="http://schemas.microsoft.com/office/drawing/2014/main" id="{0446994F-A029-BE45-A7E3-0D93C71F5A6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26628" name="Rectangle 4">
            <a:extLst>
              <a:ext uri="{FF2B5EF4-FFF2-40B4-BE49-F238E27FC236}">
                <a16:creationId xmlns:a16="http://schemas.microsoft.com/office/drawing/2014/main" id="{EB12CB50-87FD-CC45-BA71-10D14D799569}"/>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a:extLst>
        </p:spPr>
      </p:sp>
      <p:sp>
        <p:nvSpPr>
          <p:cNvPr id="175109" name="Rectangle 5">
            <a:extLst>
              <a:ext uri="{FF2B5EF4-FFF2-40B4-BE49-F238E27FC236}">
                <a16:creationId xmlns:a16="http://schemas.microsoft.com/office/drawing/2014/main" id="{2DACB906-7968-F445-B019-2AC93153FB0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3011A0C2-4C79-E148-9E95-740115E27A3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175111" name="Rectangle 7">
            <a:extLst>
              <a:ext uri="{FF2B5EF4-FFF2-40B4-BE49-F238E27FC236}">
                <a16:creationId xmlns:a16="http://schemas.microsoft.com/office/drawing/2014/main" id="{7653A11B-3C20-D249-8117-ECEB0D81973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5178707-3966-4E1E-A404-54637B32C49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AB484357-8CFF-B345-9618-77ABDD01A92B}"/>
              </a:ext>
            </a:extLst>
          </p:cNvPr>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eaLnBrk="0" hangingPunct="0">
              <a:spcBef>
                <a:spcPct val="30000"/>
              </a:spcBef>
              <a:defRPr sz="1200">
                <a:solidFill>
                  <a:schemeClr val="tx1"/>
                </a:solidFill>
                <a:latin typeface="Arial" charset="0"/>
                <a:ea typeface="ＭＳ Ｐゴシック" charset="-128"/>
              </a:defRPr>
            </a:lvl1pPr>
            <a:lvl2pPr marL="742950" indent="-285750" eaLnBrk="0" hangingPunct="0">
              <a:spcBef>
                <a:spcPct val="30000"/>
              </a:spcBef>
              <a:defRPr sz="1200">
                <a:solidFill>
                  <a:schemeClr val="tx1"/>
                </a:solidFill>
                <a:latin typeface="Arial" charset="0"/>
                <a:ea typeface="ＭＳ Ｐゴシック" charset="-128"/>
              </a:defRPr>
            </a:lvl2pPr>
            <a:lvl3pPr marL="1143000" indent="-228600" eaLnBrk="0" hangingPunct="0">
              <a:spcBef>
                <a:spcPct val="30000"/>
              </a:spcBef>
              <a:defRPr sz="1200">
                <a:solidFill>
                  <a:schemeClr val="tx1"/>
                </a:solidFill>
                <a:latin typeface="Arial" charset="0"/>
                <a:ea typeface="ＭＳ Ｐゴシック" charset="-128"/>
              </a:defRPr>
            </a:lvl3pPr>
            <a:lvl4pPr marL="1600200" indent="-228600" eaLnBrk="0" hangingPunct="0">
              <a:spcBef>
                <a:spcPct val="30000"/>
              </a:spcBef>
              <a:defRPr sz="1200">
                <a:solidFill>
                  <a:schemeClr val="tx1"/>
                </a:solidFill>
                <a:latin typeface="Arial" charset="0"/>
                <a:ea typeface="ＭＳ Ｐゴシック" charset="-128"/>
              </a:defRPr>
            </a:lvl4pPr>
            <a:lvl5pPr marL="2057400" indent="-228600" eaLnBrk="0" hangingPunct="0">
              <a:spcBef>
                <a:spcPct val="30000"/>
              </a:spcBef>
              <a:defRPr sz="1200">
                <a:solidFill>
                  <a:schemeClr val="tx1"/>
                </a:solidFill>
                <a:latin typeface="Arial" charset="0"/>
                <a:ea typeface="ＭＳ Ｐゴシック"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charset="-128"/>
              </a:defRPr>
            </a:lvl9pPr>
          </a:lstStyle>
          <a:p>
            <a:pPr eaLnBrk="1" hangingPunct="1">
              <a:spcBef>
                <a:spcPct val="0"/>
              </a:spcBef>
              <a:defRPr/>
            </a:pPr>
            <a:fld id="{41A6B436-B295-4366-ABF7-EB3C360A923F}" type="slidenum">
              <a:rPr lang="en-US" altLang="en-US" smtClean="0"/>
              <a:pPr eaLnBrk="1" hangingPunct="1">
                <a:spcBef>
                  <a:spcPct val="0"/>
                </a:spcBef>
                <a:defRPr/>
              </a:pPr>
              <a:t>1</a:t>
            </a:fld>
            <a:endParaRPr lang="en-US" altLang="en-US"/>
          </a:p>
        </p:txBody>
      </p:sp>
      <p:sp>
        <p:nvSpPr>
          <p:cNvPr id="27651" name="Rectangle 2">
            <a:extLst>
              <a:ext uri="{FF2B5EF4-FFF2-40B4-BE49-F238E27FC236}">
                <a16:creationId xmlns:a16="http://schemas.microsoft.com/office/drawing/2014/main" id="{149F1732-2A5E-A340-B722-59C111B055A9}"/>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9ADC3353-AFA3-A24F-A34E-481D60C48428}"/>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A104903-8B43-4B52-BB0C-0DD430B6188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F77D23A3-38DE-4E4A-8B80-4565AF9C593A}" type="slidenum">
              <a:rPr lang="en-US" altLang="en-US">
                <a:latin typeface="Times New Roman" panose="02020603050405020304" pitchFamily="18" charset="0"/>
              </a:rPr>
              <a:pPr/>
              <a:t>27</a:t>
            </a:fld>
            <a:endParaRPr lang="en-US" altLang="en-US">
              <a:latin typeface="Times New Roman" panose="02020603050405020304" pitchFamily="18" charset="0"/>
            </a:endParaRPr>
          </a:p>
        </p:txBody>
      </p:sp>
      <p:sp>
        <p:nvSpPr>
          <p:cNvPr id="52227" name="Rectangle 2">
            <a:extLst>
              <a:ext uri="{FF2B5EF4-FFF2-40B4-BE49-F238E27FC236}">
                <a16:creationId xmlns:a16="http://schemas.microsoft.com/office/drawing/2014/main" id="{AEA8D0FE-B103-4DCB-81A2-C3F36544857A}"/>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8A4D5873-4FE3-48B2-9812-409189D9498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5178707-3966-4E1E-A404-54637B32C49B}" type="slidenum">
              <a:rPr lang="en-US" altLang="en-US" smtClean="0"/>
              <a:pPr>
                <a:defRPr/>
              </a:pPr>
              <a:t>28</a:t>
            </a:fld>
            <a:endParaRPr lang="en-US" altLang="en-US"/>
          </a:p>
        </p:txBody>
      </p:sp>
    </p:spTree>
    <p:extLst>
      <p:ext uri="{BB962C8B-B14F-4D97-AF65-F5344CB8AC3E}">
        <p14:creationId xmlns:p14="http://schemas.microsoft.com/office/powerpoint/2010/main" val="39223574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481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EBB3298-8B03-45E7-9D70-CF7B5F9BAB92}" type="slidenum">
              <a:rPr lang="en-US" altLang="en-US" smtClean="0">
                <a:latin typeface="Times New Roman" panose="02020603050405020304" pitchFamily="18" charset="0"/>
              </a:rPr>
              <a:pPr>
                <a:spcBef>
                  <a:spcPct val="0"/>
                </a:spcBef>
              </a:pPr>
              <a:t>29</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722632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501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DBD3128-CD19-40E9-8016-308E37B88D77}" type="slidenum">
              <a:rPr lang="en-US" altLang="en-US" smtClean="0">
                <a:latin typeface="Times New Roman" panose="02020603050405020304" pitchFamily="18" charset="0"/>
              </a:rPr>
              <a:pPr>
                <a:spcBef>
                  <a:spcPct val="0"/>
                </a:spcBef>
              </a:pPr>
              <a:t>33</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954258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102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067AEBF-C7E3-48F3-A248-23E1548C4F2A}" type="slidenum">
              <a:rPr lang="en-US" altLang="en-US" smtClean="0">
                <a:latin typeface="Times New Roman" panose="02020603050405020304" pitchFamily="18" charset="0"/>
                <a:cs typeface="Arial" panose="020B0604020202020204" pitchFamily="34" charset="0"/>
              </a:rPr>
              <a:pPr>
                <a:spcBef>
                  <a:spcPct val="0"/>
                </a:spcBef>
              </a:pPr>
              <a:t>2</a:t>
            </a:fld>
            <a:endParaRPr lang="en-US" altLang="en-US">
              <a:latin typeface="Times New Roman" panose="02020603050405020304" pitchFamily="18"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1519208-A2A7-4F2B-BF03-7D5C430A0C93}" type="slidenum">
              <a:rPr lang="en-US" altLang="en-US" smtClean="0">
                <a:latin typeface="Times New Roman" panose="02020603050405020304" pitchFamily="18" charset="0"/>
                <a:cs typeface="Arial" panose="020B0604020202020204" pitchFamily="34" charset="0"/>
              </a:rPr>
              <a:pPr>
                <a:spcBef>
                  <a:spcPct val="0"/>
                </a:spcBef>
              </a:pPr>
              <a:t>4</a:t>
            </a:fld>
            <a:endParaRPr lang="en-US" altLang="en-US">
              <a:latin typeface="Times New Roman" panose="02020603050405020304" pitchFamily="18" charset="0"/>
              <a:cs typeface="Arial" panose="020B0604020202020204" pitchFamily="34" charset="0"/>
            </a:endParaRPr>
          </a:p>
        </p:txBody>
      </p:sp>
      <p:sp>
        <p:nvSpPr>
          <p:cNvPr id="31747"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8915" name="Notes Placeholder 2"/>
          <p:cNvSpPr>
            <a:spLocks noGrp="1"/>
          </p:cNvSpPr>
          <p:nvPr>
            <p:ph type="body" idx="1"/>
          </p:nvPr>
        </p:nvSpPr>
        <p:spPr>
          <a:noFill/>
        </p:spPr>
        <p:txBody>
          <a:bodyPr/>
          <a:lstStyle/>
          <a:p>
            <a:endParaRPr lang="en-US" altLang="en-US">
              <a:latin typeface="Arial" panose="020B0604020202020204" pitchFamily="34" charset="0"/>
            </a:endParaRPr>
          </a:p>
        </p:txBody>
      </p:sp>
      <p:sp>
        <p:nvSpPr>
          <p:cNvPr id="38916"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A4F88431-6C7A-4E5B-9D4E-D224D4188FBA}" type="slidenum">
              <a:rPr lang="en-US" altLang="en-US" smtClean="0"/>
              <a:pPr>
                <a:spcBef>
                  <a:spcPct val="0"/>
                </a:spcBef>
              </a:pPr>
              <a:t>6</a:t>
            </a:fld>
            <a:endParaRPr lang="en-US" altLang="en-US"/>
          </a:p>
        </p:txBody>
      </p:sp>
    </p:spTree>
    <p:extLst>
      <p:ext uri="{BB962C8B-B14F-4D97-AF65-F5344CB8AC3E}">
        <p14:creationId xmlns:p14="http://schemas.microsoft.com/office/powerpoint/2010/main" val="3612352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BBB1BB21-99A0-464A-8296-3689CAA18D40}"/>
              </a:ext>
            </a:extLst>
          </p:cNvPr>
          <p:cNvSpPr>
            <a:spLocks noGrp="1" noRot="1" noChangeAspect="1" noTextEdit="1"/>
          </p:cNvSpPr>
          <p:nvPr>
            <p:ph type="sldImg"/>
          </p:nvPr>
        </p:nvSpPr>
        <p:spPr>
          <a:ln/>
        </p:spPr>
      </p:sp>
      <p:sp>
        <p:nvSpPr>
          <p:cNvPr id="276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276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9AD2050-9FC5-4B5C-90E5-6667ED2FC29D}" type="slidenum">
              <a:rPr lang="en-US" altLang="en-US" smtClean="0">
                <a:latin typeface="Times New Roman" panose="02020603050405020304" pitchFamily="18" charset="0"/>
              </a:rPr>
              <a:pPr/>
              <a:t>12</a:t>
            </a:fld>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358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E55DBAB-3B08-450D-9166-B1AF5E78B47E}" type="slidenum">
              <a:rPr lang="en-US" altLang="en-US" smtClean="0">
                <a:latin typeface="Times New Roman" panose="02020603050405020304" pitchFamily="18" charset="0"/>
              </a:rPr>
              <a:pPr>
                <a:spcBef>
                  <a:spcPct val="0"/>
                </a:spcBef>
              </a:pPr>
              <a:t>14</a:t>
            </a:fld>
            <a:endParaRPr lang="en-US" altLang="en-US">
              <a:latin typeface="Times New Roman" panose="02020603050405020304" pitchFamily="18" charset="0"/>
            </a:endParaRPr>
          </a:p>
        </p:txBody>
      </p:sp>
    </p:spTree>
    <p:extLst>
      <p:ext uri="{BB962C8B-B14F-4D97-AF65-F5344CB8AC3E}">
        <p14:creationId xmlns:p14="http://schemas.microsoft.com/office/powerpoint/2010/main" val="9092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5E094DA-79CB-904B-9E36-78AAFD181056}"/>
              </a:ext>
            </a:extLst>
          </p:cNvPr>
          <p:cNvSpPr>
            <a:spLocks noGrp="1" noRot="1" noChangeAspect="1" noTextEdit="1"/>
          </p:cNvSpPr>
          <p:nvPr>
            <p:ph type="sldImg"/>
          </p:nvPr>
        </p:nvSpPr>
        <p:spPr>
          <a:ln/>
        </p:spPr>
      </p:sp>
      <p:sp>
        <p:nvSpPr>
          <p:cNvPr id="53251" name="Notes Placeholder 2">
            <a:extLst>
              <a:ext uri="{FF2B5EF4-FFF2-40B4-BE49-F238E27FC236}">
                <a16:creationId xmlns:a16="http://schemas.microsoft.com/office/drawing/2014/main" id="{0151219E-6FD1-5E47-92F1-B89589C85F80}"/>
              </a:ext>
            </a:extLst>
          </p:cNvPr>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spcBef>
                <a:spcPct val="0"/>
              </a:spcBef>
              <a:defRPr/>
            </a:pPr>
            <a:endParaRPr lang="en-US" altLang="en-US">
              <a:latin typeface="Arial" panose="020B0604020202020204" pitchFamily="34" charset="0"/>
              <a:ea typeface="ＭＳ Ｐゴシック" panose="020B0600070205080204" pitchFamily="34" charset="-128"/>
            </a:endParaRPr>
          </a:p>
        </p:txBody>
      </p:sp>
      <p:sp>
        <p:nvSpPr>
          <p:cNvPr id="53252" name="Slide Number Placeholder 3">
            <a:extLst>
              <a:ext uri="{FF2B5EF4-FFF2-40B4-BE49-F238E27FC236}">
                <a16:creationId xmlns:a16="http://schemas.microsoft.com/office/drawing/2014/main" id="{F334500A-173D-CF4C-A7D0-6C9B263F590E}"/>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eaLnBrk="0" hangingPunct="0">
              <a:spcBef>
                <a:spcPct val="30000"/>
              </a:spcBef>
              <a:defRPr sz="1200">
                <a:solidFill>
                  <a:schemeClr val="tx1"/>
                </a:solidFill>
                <a:latin typeface="Arial" charset="0"/>
                <a:ea typeface="ＭＳ Ｐゴシック" charset="-128"/>
              </a:defRPr>
            </a:lvl1pPr>
            <a:lvl2pPr marL="742950" indent="-285750" eaLnBrk="0" hangingPunct="0">
              <a:spcBef>
                <a:spcPct val="30000"/>
              </a:spcBef>
              <a:defRPr sz="1200">
                <a:solidFill>
                  <a:schemeClr val="tx1"/>
                </a:solidFill>
                <a:latin typeface="Arial" charset="0"/>
                <a:ea typeface="ＭＳ Ｐゴシック" charset="-128"/>
              </a:defRPr>
            </a:lvl2pPr>
            <a:lvl3pPr marL="1143000" indent="-228600" eaLnBrk="0" hangingPunct="0">
              <a:spcBef>
                <a:spcPct val="30000"/>
              </a:spcBef>
              <a:defRPr sz="1200">
                <a:solidFill>
                  <a:schemeClr val="tx1"/>
                </a:solidFill>
                <a:latin typeface="Arial" charset="0"/>
                <a:ea typeface="ＭＳ Ｐゴシック" charset="-128"/>
              </a:defRPr>
            </a:lvl3pPr>
            <a:lvl4pPr marL="1600200" indent="-228600" eaLnBrk="0" hangingPunct="0">
              <a:spcBef>
                <a:spcPct val="30000"/>
              </a:spcBef>
              <a:defRPr sz="1200">
                <a:solidFill>
                  <a:schemeClr val="tx1"/>
                </a:solidFill>
                <a:latin typeface="Arial" charset="0"/>
                <a:ea typeface="ＭＳ Ｐゴシック" charset="-128"/>
              </a:defRPr>
            </a:lvl4pPr>
            <a:lvl5pPr marL="2057400" indent="-228600" eaLnBrk="0" hangingPunct="0">
              <a:spcBef>
                <a:spcPct val="30000"/>
              </a:spcBef>
              <a:defRPr sz="1200">
                <a:solidFill>
                  <a:schemeClr val="tx1"/>
                </a:solidFill>
                <a:latin typeface="Arial" charset="0"/>
                <a:ea typeface="ＭＳ Ｐゴシック"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charset="-128"/>
              </a:defRPr>
            </a:lvl9pPr>
          </a:lstStyle>
          <a:p>
            <a:pPr eaLnBrk="1" hangingPunct="1">
              <a:spcBef>
                <a:spcPct val="0"/>
              </a:spcBef>
              <a:defRPr/>
            </a:pPr>
            <a:fld id="{87035FF6-AE72-483C-ACF3-DFB6AEAFFB44}" type="slidenum">
              <a:rPr lang="en-US" altLang="en-US" smtClean="0">
                <a:latin typeface="Times New Roman" charset="0"/>
              </a:rPr>
              <a:pPr eaLnBrk="1" hangingPunct="1">
                <a:spcBef>
                  <a:spcPct val="0"/>
                </a:spcBef>
                <a:defRPr/>
              </a:pPr>
              <a:t>16</a:t>
            </a:fld>
            <a:endParaRPr lang="en-US" altLang="en-US">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583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71E6011-7908-4DF7-AAF7-665A81BAC580}" type="slidenum">
              <a:rPr lang="en-US" altLang="en-US" smtClean="0">
                <a:latin typeface="Times New Roman" panose="02020603050405020304" pitchFamily="18" charset="0"/>
              </a:rPr>
              <a:pPr/>
              <a:t>17</a:t>
            </a:fld>
            <a:endParaRPr lang="en-US" altLang="en-US">
              <a:latin typeface="Times New Roman" panose="02020603050405020304" pitchFamily="18" charset="0"/>
            </a:endParaRPr>
          </a:p>
        </p:txBody>
      </p:sp>
    </p:spTree>
    <p:extLst>
      <p:ext uri="{BB962C8B-B14F-4D97-AF65-F5344CB8AC3E}">
        <p14:creationId xmlns:p14="http://schemas.microsoft.com/office/powerpoint/2010/main" val="2498267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399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5079B39-1F8E-494A-9190-07B0AE180E11}" type="slidenum">
              <a:rPr lang="en-US" altLang="en-US" smtClean="0">
                <a:latin typeface="Times New Roman" panose="02020603050405020304" pitchFamily="18" charset="0"/>
              </a:rPr>
              <a:pPr/>
              <a:t>18</a:t>
            </a:fld>
            <a:endParaRPr lang="en-US" altLang="en-US">
              <a:latin typeface="Times New Roman" panose="02020603050405020304" pitchFamily="18" charset="0"/>
            </a:endParaRPr>
          </a:p>
        </p:txBody>
      </p:sp>
    </p:spTree>
    <p:extLst>
      <p:ext uri="{BB962C8B-B14F-4D97-AF65-F5344CB8AC3E}">
        <p14:creationId xmlns:p14="http://schemas.microsoft.com/office/powerpoint/2010/main" val="99324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6F760917-CB53-5E4C-99B9-E061E4EBFFBD}"/>
              </a:ext>
            </a:extLst>
          </p:cNvPr>
          <p:cNvSpPr>
            <a:spLocks noChangeShapeType="1"/>
          </p:cNvSpPr>
          <p:nvPr/>
        </p:nvSpPr>
        <p:spPr bwMode="auto">
          <a:xfrm>
            <a:off x="2641600" y="3962400"/>
            <a:ext cx="8682038"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Arial" charset="0"/>
              <a:ea typeface="ＭＳ Ｐゴシック" charset="-128"/>
            </a:endParaRPr>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8D63F2C4-1661-A342-9694-B2F7159AF054}"/>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77F8C684-6A15-9D4B-80BC-E63D8D04CED3}"/>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728CEA13-A079-9442-8CC5-701C67107C25}"/>
              </a:ext>
            </a:extLst>
          </p:cNvPr>
          <p:cNvSpPr>
            <a:spLocks noGrp="1" noChangeArrowheads="1"/>
          </p:cNvSpPr>
          <p:nvPr>
            <p:ph type="sldNum" sz="quarter" idx="12"/>
          </p:nvPr>
        </p:nvSpPr>
        <p:spPr/>
        <p:txBody>
          <a:bodyPr/>
          <a:lstStyle>
            <a:lvl1pPr>
              <a:defRPr/>
            </a:lvl1pPr>
          </a:lstStyle>
          <a:p>
            <a:pPr>
              <a:defRPr/>
            </a:pPr>
            <a:fld id="{B407ECB3-554E-449B-9FDC-DFC830493E6C}" type="slidenum">
              <a:rPr lang="en-US" altLang="en-US"/>
              <a:pPr>
                <a:defRPr/>
              </a:pPr>
              <a:t>‹#›</a:t>
            </a:fld>
            <a:endParaRPr lang="en-US" altLang="en-US"/>
          </a:p>
        </p:txBody>
      </p:sp>
    </p:spTree>
    <p:extLst>
      <p:ext uri="{BB962C8B-B14F-4D97-AF65-F5344CB8AC3E}">
        <p14:creationId xmlns:p14="http://schemas.microsoft.com/office/powerpoint/2010/main" val="105219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6FE6D1B2-0F47-49CD-ACD5-A21DE6934CC6}" type="slidenum">
              <a:rPr lang="en-US" altLang="en-US"/>
              <a:pPr>
                <a:defRPr/>
              </a:pPr>
              <a:t>‹#›</a:t>
            </a:fld>
            <a:endParaRPr lang="en-US" altLang="en-US"/>
          </a:p>
        </p:txBody>
      </p:sp>
    </p:spTree>
    <p:extLst>
      <p:ext uri="{BB962C8B-B14F-4D97-AF65-F5344CB8AC3E}">
        <p14:creationId xmlns:p14="http://schemas.microsoft.com/office/powerpoint/2010/main" val="2079277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CBA12EC5-2350-4CB6-B40B-250F7ADA1EC8}" type="slidenum">
              <a:rPr lang="en-US" altLang="en-US"/>
              <a:pPr>
                <a:defRPr/>
              </a:pPr>
              <a:t>‹#›</a:t>
            </a:fld>
            <a:endParaRPr lang="en-US" altLang="en-US"/>
          </a:p>
        </p:txBody>
      </p:sp>
    </p:spTree>
    <p:extLst>
      <p:ext uri="{BB962C8B-B14F-4D97-AF65-F5344CB8AC3E}">
        <p14:creationId xmlns:p14="http://schemas.microsoft.com/office/powerpoint/2010/main" val="1104554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2AFCB75A-4AE9-46C3-B4AF-8E70623FD600}" type="slidenum">
              <a:rPr lang="en-US" altLang="en-US"/>
              <a:pPr>
                <a:defRPr/>
              </a:pPr>
              <a:t>‹#›</a:t>
            </a:fld>
            <a:endParaRPr lang="en-US" altLang="en-US"/>
          </a:p>
        </p:txBody>
      </p:sp>
    </p:spTree>
    <p:extLst>
      <p:ext uri="{BB962C8B-B14F-4D97-AF65-F5344CB8AC3E}">
        <p14:creationId xmlns:p14="http://schemas.microsoft.com/office/powerpoint/2010/main" val="4142689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3DE4F41F-4609-4CC2-8780-2C2A4953DBCD}" type="slidenum">
              <a:rPr lang="en-US" altLang="en-US"/>
              <a:pPr>
                <a:defRPr/>
              </a:pPr>
              <a:t>‹#›</a:t>
            </a:fld>
            <a:endParaRPr lang="en-US" altLang="en-US"/>
          </a:p>
        </p:txBody>
      </p:sp>
    </p:spTree>
    <p:extLst>
      <p:ext uri="{BB962C8B-B14F-4D97-AF65-F5344CB8AC3E}">
        <p14:creationId xmlns:p14="http://schemas.microsoft.com/office/powerpoint/2010/main" val="300252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A43CAF81-F9E7-420E-AFF2-3E1654F75EB2}" type="slidenum">
              <a:rPr lang="en-US" altLang="en-US"/>
              <a:pPr>
                <a:defRPr/>
              </a:pPr>
              <a:t>‹#›</a:t>
            </a:fld>
            <a:endParaRPr lang="en-US" altLang="en-US"/>
          </a:p>
        </p:txBody>
      </p:sp>
    </p:spTree>
    <p:extLst>
      <p:ext uri="{BB962C8B-B14F-4D97-AF65-F5344CB8AC3E}">
        <p14:creationId xmlns:p14="http://schemas.microsoft.com/office/powerpoint/2010/main" val="1060601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71B1C590-ADEC-4F77-BADF-FCD964395E93}" type="slidenum">
              <a:rPr lang="en-US" altLang="en-US"/>
              <a:pPr>
                <a:defRPr/>
              </a:pPr>
              <a:t>‹#›</a:t>
            </a:fld>
            <a:endParaRPr lang="en-US" altLang="en-US"/>
          </a:p>
        </p:txBody>
      </p:sp>
    </p:spTree>
    <p:extLst>
      <p:ext uri="{BB962C8B-B14F-4D97-AF65-F5344CB8AC3E}">
        <p14:creationId xmlns:p14="http://schemas.microsoft.com/office/powerpoint/2010/main" val="924263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9945569C-FE1B-43A7-972B-2832C95B484C}" type="slidenum">
              <a:rPr lang="en-US" altLang="en-US"/>
              <a:pPr>
                <a:defRPr/>
              </a:pPr>
              <a:t>‹#›</a:t>
            </a:fld>
            <a:endParaRPr lang="en-US" altLang="en-US"/>
          </a:p>
        </p:txBody>
      </p:sp>
    </p:spTree>
    <p:extLst>
      <p:ext uri="{BB962C8B-B14F-4D97-AF65-F5344CB8AC3E}">
        <p14:creationId xmlns:p14="http://schemas.microsoft.com/office/powerpoint/2010/main" val="2470283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FCF1163A-C0B4-46A9-94A5-BD61D2CA3084}" type="slidenum">
              <a:rPr lang="en-US" altLang="en-US"/>
              <a:pPr>
                <a:defRPr/>
              </a:pPr>
              <a:t>‹#›</a:t>
            </a:fld>
            <a:endParaRPr lang="en-US" altLang="en-US"/>
          </a:p>
        </p:txBody>
      </p:sp>
    </p:spTree>
    <p:extLst>
      <p:ext uri="{BB962C8B-B14F-4D97-AF65-F5344CB8AC3E}">
        <p14:creationId xmlns:p14="http://schemas.microsoft.com/office/powerpoint/2010/main" val="1378200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8050CC75-AE14-4E74-8074-BF03EEF8F83B}" type="slidenum">
              <a:rPr lang="en-US" altLang="en-US"/>
              <a:pPr>
                <a:defRPr/>
              </a:pPr>
              <a:t>‹#›</a:t>
            </a:fld>
            <a:endParaRPr lang="en-US" altLang="en-US"/>
          </a:p>
        </p:txBody>
      </p:sp>
    </p:spTree>
    <p:extLst>
      <p:ext uri="{BB962C8B-B14F-4D97-AF65-F5344CB8AC3E}">
        <p14:creationId xmlns:p14="http://schemas.microsoft.com/office/powerpoint/2010/main" val="352311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9360E6C4-7792-4D32-885B-CAA7A2031449}" type="slidenum">
              <a:rPr lang="en-US" altLang="en-US"/>
              <a:pPr>
                <a:defRPr/>
              </a:pPr>
              <a:t>‹#›</a:t>
            </a:fld>
            <a:endParaRPr lang="en-US" altLang="en-US"/>
          </a:p>
        </p:txBody>
      </p:sp>
    </p:spTree>
    <p:extLst>
      <p:ext uri="{BB962C8B-B14F-4D97-AF65-F5344CB8AC3E}">
        <p14:creationId xmlns:p14="http://schemas.microsoft.com/office/powerpoint/2010/main" val="624053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46A9ADA-8CA1-D04B-BE4F-9589DBFC31A1}"/>
              </a:ext>
            </a:extLst>
          </p:cNvPr>
          <p:cNvSpPr>
            <a:spLocks noGrp="1" noChangeArrowheads="1"/>
          </p:cNvSpPr>
          <p:nvPr>
            <p:ph type="title"/>
          </p:nvPr>
        </p:nvSpPr>
        <p:spPr bwMode="auto">
          <a:xfrm>
            <a:off x="609600" y="277813"/>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3">
            <a:extLst>
              <a:ext uri="{FF2B5EF4-FFF2-40B4-BE49-F238E27FC236}">
                <a16:creationId xmlns:a16="http://schemas.microsoft.com/office/drawing/2014/main" id="{76582F81-BE43-D74B-9BC8-45B4ED87BF19}"/>
              </a:ext>
            </a:extLst>
          </p:cNvPr>
          <p:cNvSpPr>
            <a:spLocks noGrp="1" noChangeArrowheads="1"/>
          </p:cNvSpPr>
          <p:nvPr>
            <p:ph type="body" idx="1"/>
          </p:nvPr>
        </p:nvSpPr>
        <p:spPr bwMode="auto">
          <a:xfrm>
            <a:off x="609600" y="1600200"/>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64" name="Rectangle 4">
            <a:extLst>
              <a:ext uri="{FF2B5EF4-FFF2-40B4-BE49-F238E27FC236}">
                <a16:creationId xmlns:a16="http://schemas.microsoft.com/office/drawing/2014/main" id="{6CF6C7A2-6012-9D40-BE46-C09C9CB59566}"/>
              </a:ext>
            </a:extLst>
          </p:cNvPr>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Garamond" panose="02020404030301010803" pitchFamily="18" charset="0"/>
              </a:defRPr>
            </a:lvl1pPr>
          </a:lstStyle>
          <a:p>
            <a:pPr>
              <a:defRPr/>
            </a:pPr>
            <a:endParaRPr lang="en-US" altLang="en-US"/>
          </a:p>
        </p:txBody>
      </p:sp>
      <p:sp>
        <p:nvSpPr>
          <p:cNvPr id="168965" name="Rectangle 5">
            <a:extLst>
              <a:ext uri="{FF2B5EF4-FFF2-40B4-BE49-F238E27FC236}">
                <a16:creationId xmlns:a16="http://schemas.microsoft.com/office/drawing/2014/main" id="{4CE90260-21FE-DC4E-9A6C-B20B796D6EE5}"/>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Garamond" panose="02020404030301010803" pitchFamily="18" charset="0"/>
              </a:defRPr>
            </a:lvl1pPr>
          </a:lstStyle>
          <a:p>
            <a:pPr>
              <a:defRPr/>
            </a:pPr>
            <a:endParaRPr lang="en-US" altLang="en-US"/>
          </a:p>
        </p:txBody>
      </p:sp>
      <p:sp>
        <p:nvSpPr>
          <p:cNvPr id="168966" name="Rectangle 6">
            <a:extLst>
              <a:ext uri="{FF2B5EF4-FFF2-40B4-BE49-F238E27FC236}">
                <a16:creationId xmlns:a16="http://schemas.microsoft.com/office/drawing/2014/main" id="{5DB392A9-7DD1-C141-B156-7723092AF580}"/>
              </a:ext>
            </a:extLst>
          </p:cNvPr>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F3E02E9F-BF36-4829-8F03-165E65B88597}" type="slidenum">
              <a:rPr lang="en-US" altLang="en-US"/>
              <a:pPr>
                <a:defRPr/>
              </a:pPr>
              <a:t>‹#›</a:t>
            </a:fld>
            <a:endParaRPr lang="en-US" altLang="en-US"/>
          </a:p>
        </p:txBody>
      </p:sp>
      <p:sp>
        <p:nvSpPr>
          <p:cNvPr id="1031" name="Freeform 7"/>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696" r:id="rId1"/>
    <p:sldLayoutId id="2147484686" r:id="rId2"/>
    <p:sldLayoutId id="2147484687" r:id="rId3"/>
    <p:sldLayoutId id="2147484688" r:id="rId4"/>
    <p:sldLayoutId id="2147484689" r:id="rId5"/>
    <p:sldLayoutId id="2147484690" r:id="rId6"/>
    <p:sldLayoutId id="2147484691" r:id="rId7"/>
    <p:sldLayoutId id="2147484692" r:id="rId8"/>
    <p:sldLayoutId id="2147484693" r:id="rId9"/>
    <p:sldLayoutId id="2147484694" r:id="rId10"/>
    <p:sldLayoutId id="214748469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ＭＳ Ｐゴシック" charset="0"/>
        </a:defRPr>
      </a:lvl1pPr>
      <a:lvl2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ＭＳ Ｐゴシック" charset="0"/>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rikfarrow.com/Network/net0702.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usenix.org/system/files/login/articles/login_summer17_09_allman_interview.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owasp.org/www-community/vulnerabilities/Buffer_Overflow"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585BF37-AE4B-0144-AFFA-AB42A4803EC8}"/>
              </a:ext>
            </a:extLst>
          </p:cNvPr>
          <p:cNvSpPr>
            <a:spLocks noGrp="1" noChangeArrowheads="1"/>
          </p:cNvSpPr>
          <p:nvPr>
            <p:ph type="ctrTitle"/>
          </p:nvPr>
        </p:nvSpPr>
        <p:spPr>
          <a:xfrm>
            <a:off x="1371600" y="1524000"/>
            <a:ext cx="9067800" cy="1752600"/>
          </a:xfrm>
        </p:spPr>
        <p:txBody>
          <a:bodyPr/>
          <a:lstStyle/>
          <a:p>
            <a:pPr eaLnBrk="1" hangingPunct="1">
              <a:defRPr/>
            </a:pPr>
            <a:r>
              <a:rPr lang="en-US" sz="4800" dirty="0">
                <a:cs typeface="+mj-cs"/>
              </a:rPr>
              <a:t>The Computer Fraud and Abuse Act</a:t>
            </a:r>
          </a:p>
        </p:txBody>
      </p:sp>
      <p:sp>
        <p:nvSpPr>
          <p:cNvPr id="3075" name="Rectangle 3">
            <a:extLst>
              <a:ext uri="{FF2B5EF4-FFF2-40B4-BE49-F238E27FC236}">
                <a16:creationId xmlns:a16="http://schemas.microsoft.com/office/drawing/2014/main" id="{7705D6E9-F3E7-4B42-8497-8EE4A769A5C7}"/>
              </a:ext>
            </a:extLst>
          </p:cNvPr>
          <p:cNvSpPr>
            <a:spLocks noGrp="1" noChangeArrowheads="1"/>
          </p:cNvSpPr>
          <p:nvPr>
            <p:ph type="subTitle" idx="1"/>
          </p:nvPr>
        </p:nvSpPr>
        <p:spPr/>
        <p:txBody>
          <a:bodyPr/>
          <a:lstStyle/>
          <a:p>
            <a:pPr eaLnBrk="1" hangingPunct="1">
              <a:defRPr/>
            </a:pPr>
            <a:r>
              <a:rPr lang="en-US" sz="2400" dirty="0">
                <a:ea typeface="ＭＳ Ｐゴシック" pitchFamily="34" charset="-128"/>
              </a:rPr>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Is Breaking?</a:t>
            </a:r>
          </a:p>
        </p:txBody>
      </p:sp>
      <p:sp>
        <p:nvSpPr>
          <p:cNvPr id="3" name="Content Placeholder 2"/>
          <p:cNvSpPr>
            <a:spLocks noGrp="1"/>
          </p:cNvSpPr>
          <p:nvPr>
            <p:ph idx="1"/>
          </p:nvPr>
        </p:nvSpPr>
        <p:spPr/>
        <p:txBody>
          <a:bodyPr/>
          <a:lstStyle/>
          <a:p>
            <a:pPr>
              <a:defRPr/>
            </a:pPr>
            <a:r>
              <a:rPr lang="en-US" sz="3200" dirty="0"/>
              <a:t>Breaking need involve force or violence </a:t>
            </a:r>
          </a:p>
          <a:p>
            <a:pPr lvl="1">
              <a:defRPr/>
            </a:pPr>
            <a:r>
              <a:rPr lang="en-US" sz="2800" dirty="0"/>
              <a:t>Opening of closed, but unlocked door or window.  </a:t>
            </a:r>
          </a:p>
          <a:p>
            <a:pPr lvl="2">
              <a:defRPr/>
            </a:pPr>
            <a:r>
              <a:rPr lang="en-US" sz="2400" i="1" dirty="0"/>
              <a:t>State v. Boon</a:t>
            </a:r>
            <a:r>
              <a:rPr lang="en-US" sz="2400" dirty="0"/>
              <a:t>, 35 N.C. 244, 246 (1852).</a:t>
            </a:r>
          </a:p>
          <a:p>
            <a:pPr lvl="1">
              <a:defRPr/>
            </a:pPr>
            <a:r>
              <a:rPr lang="en-US" sz="2800" dirty="0"/>
              <a:t>But entering through a door left ajar or an open window may not be breaking </a:t>
            </a:r>
          </a:p>
          <a:p>
            <a:pPr lvl="2">
              <a:defRPr/>
            </a:pPr>
            <a:r>
              <a:rPr lang="en-US" sz="2400" i="1" dirty="0"/>
              <a:t>State v. Boon</a:t>
            </a:r>
            <a:r>
              <a:rPr lang="en-US" sz="2400" dirty="0"/>
              <a:t>, 35 N.C. 244, 246 (1852).</a:t>
            </a:r>
          </a:p>
          <a:p>
            <a:pPr lvl="2">
              <a:defRPr/>
            </a:pPr>
            <a:r>
              <a:rPr lang="en-US" sz="2400" dirty="0"/>
              <a:t>Some later cases count this as breaking in if it is clear that access is unauthorized. </a:t>
            </a:r>
          </a:p>
          <a:p>
            <a:pPr marL="344487" lvl="1" indent="0">
              <a:buFont typeface="Wingdings" panose="05000000000000000000" pitchFamily="2" charset="2"/>
              <a:buNone/>
              <a:defRPr/>
            </a:pP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Unlocking Doorknob Locks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745" y="1417638"/>
            <a:ext cx="4815416" cy="361156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29400" y="1371600"/>
            <a:ext cx="4836967" cy="3627726"/>
          </a:xfrm>
          <a:prstGeom prst="rect">
            <a:avLst/>
          </a:prstGeom>
        </p:spPr>
      </p:pic>
      <p:sp>
        <p:nvSpPr>
          <p:cNvPr id="6" name="TextBox 5"/>
          <p:cNvSpPr txBox="1"/>
          <p:nvPr/>
        </p:nvSpPr>
        <p:spPr>
          <a:xfrm>
            <a:off x="595745" y="5486400"/>
            <a:ext cx="11291455" cy="400110"/>
          </a:xfrm>
          <a:prstGeom prst="rect">
            <a:avLst/>
          </a:prstGeom>
          <a:noFill/>
        </p:spPr>
        <p:txBody>
          <a:bodyPr wrap="square" rtlCol="0">
            <a:spAutoFit/>
          </a:bodyPr>
          <a:lstStyle/>
          <a:p>
            <a:r>
              <a:rPr lang="en-US" sz="2000" dirty="0"/>
              <a:t>Violation of a security device designed to exclude people, and a violation of norms.</a:t>
            </a:r>
          </a:p>
        </p:txBody>
      </p:sp>
    </p:spTree>
    <p:extLst>
      <p:ext uri="{BB962C8B-B14F-4D97-AF65-F5344CB8AC3E}">
        <p14:creationId xmlns:p14="http://schemas.microsoft.com/office/powerpoint/2010/main" val="228369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C4BA0-B2DC-B642-A682-68F23153D2B0}"/>
              </a:ext>
            </a:extLst>
          </p:cNvPr>
          <p:cNvSpPr>
            <a:spLocks noGrp="1"/>
          </p:cNvSpPr>
          <p:nvPr>
            <p:ph type="title"/>
          </p:nvPr>
        </p:nvSpPr>
        <p:spPr/>
        <p:txBody>
          <a:bodyPr/>
          <a:lstStyle/>
          <a:p>
            <a:pPr>
              <a:defRPr/>
            </a:pPr>
            <a:r>
              <a:rPr lang="en-US" dirty="0"/>
              <a:t>United States v. Morris (1991) -- Fact Pattern</a:t>
            </a:r>
          </a:p>
        </p:txBody>
      </p:sp>
      <p:sp>
        <p:nvSpPr>
          <p:cNvPr id="4" name="Oval 3">
            <a:extLst>
              <a:ext uri="{FF2B5EF4-FFF2-40B4-BE49-F238E27FC236}">
                <a16:creationId xmlns:a16="http://schemas.microsoft.com/office/drawing/2014/main" id="{D7FED2A6-BB3F-A64A-A280-1B64165FF32F}"/>
              </a:ext>
            </a:extLst>
          </p:cNvPr>
          <p:cNvSpPr/>
          <p:nvPr/>
        </p:nvSpPr>
        <p:spPr>
          <a:xfrm>
            <a:off x="4667250" y="2152650"/>
            <a:ext cx="12192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6628" name="TextBox 4"/>
          <p:cNvSpPr txBox="1">
            <a:spLocks noChangeArrowheads="1"/>
          </p:cNvSpPr>
          <p:nvPr/>
        </p:nvSpPr>
        <p:spPr bwMode="auto">
          <a:xfrm>
            <a:off x="4675188" y="2286000"/>
            <a:ext cx="144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Cornell computers</a:t>
            </a:r>
          </a:p>
        </p:txBody>
      </p:sp>
      <p:sp>
        <p:nvSpPr>
          <p:cNvPr id="26629" name="TextBox 5"/>
          <p:cNvSpPr txBox="1">
            <a:spLocks noChangeArrowheads="1"/>
          </p:cNvSpPr>
          <p:nvPr/>
        </p:nvSpPr>
        <p:spPr bwMode="auto">
          <a:xfrm>
            <a:off x="1905000" y="24765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Morris</a:t>
            </a:r>
          </a:p>
        </p:txBody>
      </p:sp>
      <p:cxnSp>
        <p:nvCxnSpPr>
          <p:cNvPr id="8" name="Straight Arrow Connector 7">
            <a:extLst>
              <a:ext uri="{FF2B5EF4-FFF2-40B4-BE49-F238E27FC236}">
                <a16:creationId xmlns:a16="http://schemas.microsoft.com/office/drawing/2014/main" id="{27974198-B0E6-B74A-9A12-AB4B60813FF8}"/>
              </a:ext>
            </a:extLst>
          </p:cNvPr>
          <p:cNvCxnSpPr/>
          <p:nvPr/>
        </p:nvCxnSpPr>
        <p:spPr>
          <a:xfrm>
            <a:off x="2895600" y="2662238"/>
            <a:ext cx="1447800" cy="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6631" name="TextBox 9"/>
          <p:cNvSpPr txBox="1">
            <a:spLocks noChangeArrowheads="1"/>
          </p:cNvSpPr>
          <p:nvPr/>
        </p:nvSpPr>
        <p:spPr bwMode="auto">
          <a:xfrm>
            <a:off x="2914650" y="28194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Authorized access</a:t>
            </a:r>
          </a:p>
        </p:txBody>
      </p:sp>
      <p:cxnSp>
        <p:nvCxnSpPr>
          <p:cNvPr id="11" name="Straight Arrow Connector 10">
            <a:extLst>
              <a:ext uri="{FF2B5EF4-FFF2-40B4-BE49-F238E27FC236}">
                <a16:creationId xmlns:a16="http://schemas.microsoft.com/office/drawing/2014/main" id="{D2FE3B55-44F4-0C4D-8905-9D3FA7B2B99C}"/>
              </a:ext>
            </a:extLst>
          </p:cNvPr>
          <p:cNvCxnSpPr/>
          <p:nvPr/>
        </p:nvCxnSpPr>
        <p:spPr>
          <a:xfrm>
            <a:off x="5254625" y="3389313"/>
            <a:ext cx="3175" cy="1258887"/>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6633" name="TextBox 13"/>
          <p:cNvSpPr txBox="1">
            <a:spLocks noChangeArrowheads="1"/>
          </p:cNvSpPr>
          <p:nvPr/>
        </p:nvSpPr>
        <p:spPr bwMode="auto">
          <a:xfrm>
            <a:off x="6610350" y="3219450"/>
            <a:ext cx="45069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latin typeface="Times New Roman" panose="02020603050405020304" pitchFamily="18" charset="0"/>
              </a:rPr>
              <a:t>Access by circumventing technical barriers </a:t>
            </a:r>
          </a:p>
        </p:txBody>
      </p:sp>
      <p:sp>
        <p:nvSpPr>
          <p:cNvPr id="18" name="Oval 17">
            <a:extLst>
              <a:ext uri="{FF2B5EF4-FFF2-40B4-BE49-F238E27FC236}">
                <a16:creationId xmlns:a16="http://schemas.microsoft.com/office/drawing/2014/main" id="{AC772440-7706-864F-B32D-5388DA420ADA}"/>
              </a:ext>
            </a:extLst>
          </p:cNvPr>
          <p:cNvSpPr/>
          <p:nvPr/>
        </p:nvSpPr>
        <p:spPr>
          <a:xfrm>
            <a:off x="4133850" y="4724400"/>
            <a:ext cx="2419350" cy="1981200"/>
          </a:xfrm>
          <a:prstGeom prst="ellipse">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6635" name="TextBox 18"/>
          <p:cNvSpPr txBox="1">
            <a:spLocks noChangeArrowheads="1"/>
          </p:cNvSpPr>
          <p:nvPr/>
        </p:nvSpPr>
        <p:spPr bwMode="auto">
          <a:xfrm>
            <a:off x="4652963" y="5181600"/>
            <a:ext cx="1447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Internet connected computers</a:t>
            </a:r>
          </a:p>
        </p:txBody>
      </p:sp>
      <p:sp>
        <p:nvSpPr>
          <p:cNvPr id="26636" name="Rectangle 19"/>
          <p:cNvSpPr>
            <a:spLocks noChangeArrowheads="1"/>
          </p:cNvSpPr>
          <p:nvPr/>
        </p:nvSpPr>
        <p:spPr bwMode="auto">
          <a:xfrm>
            <a:off x="6616700" y="4002088"/>
            <a:ext cx="3225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b="1">
                <a:latin typeface="Times New Roman" panose="02020603050405020304" pitchFamily="18" charset="0"/>
              </a:rPr>
              <a:t>Is this unauthorized access for </a:t>
            </a:r>
          </a:p>
          <a:p>
            <a:r>
              <a:rPr lang="en-US" altLang="en-US" b="1">
                <a:latin typeface="Times New Roman" panose="02020603050405020304" pitchFamily="18" charset="0"/>
              </a:rPr>
              <a:t>purposes of 1030(a)(5)(A)?</a:t>
            </a:r>
          </a:p>
        </p:txBody>
      </p:sp>
      <p:sp>
        <p:nvSpPr>
          <p:cNvPr id="5" name="Left Brace 4"/>
          <p:cNvSpPr/>
          <p:nvPr/>
        </p:nvSpPr>
        <p:spPr>
          <a:xfrm>
            <a:off x="6324600" y="3048000"/>
            <a:ext cx="228600" cy="1676400"/>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4" name="TextBox 13">
            <a:extLst>
              <a:ext uri="{FF2B5EF4-FFF2-40B4-BE49-F238E27FC236}">
                <a16:creationId xmlns:a16="http://schemas.microsoft.com/office/drawing/2014/main" id="{4B3B04D0-E7A1-44EA-8D03-95C62E77CA82}"/>
              </a:ext>
            </a:extLst>
          </p:cNvPr>
          <p:cNvSpPr txBox="1">
            <a:spLocks noChangeArrowheads="1"/>
          </p:cNvSpPr>
          <p:nvPr/>
        </p:nvSpPr>
        <p:spPr bwMode="auto">
          <a:xfrm>
            <a:off x="528638" y="3717132"/>
            <a:ext cx="45069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latin typeface="Times New Roman" panose="02020603050405020304" pitchFamily="18" charset="0"/>
              </a:rPr>
              <a:t>Access via vulnerabilities in the </a:t>
            </a:r>
            <a:r>
              <a:rPr lang="en-US" altLang="en-US" dirty="0" err="1">
                <a:latin typeface="Times New Roman" panose="02020603050405020304" pitchFamily="18" charset="0"/>
              </a:rPr>
              <a:t>Sendmail</a:t>
            </a:r>
            <a:r>
              <a:rPr lang="en-US" altLang="en-US" dirty="0">
                <a:latin typeface="Times New Roman" panose="02020603050405020304" pitchFamily="18" charset="0"/>
              </a:rPr>
              <a:t> and Finger programs to spread a worm.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Morris Did </a:t>
            </a:r>
          </a:p>
        </p:txBody>
      </p:sp>
      <p:sp>
        <p:nvSpPr>
          <p:cNvPr id="3" name="Content Placeholder 2"/>
          <p:cNvSpPr>
            <a:spLocks noGrp="1"/>
          </p:cNvSpPr>
          <p:nvPr>
            <p:ph idx="1"/>
          </p:nvPr>
        </p:nvSpPr>
        <p:spPr/>
        <p:txBody>
          <a:bodyPr/>
          <a:lstStyle/>
          <a:p>
            <a:r>
              <a:rPr lang="en-US" dirty="0"/>
              <a:t>He wanted to show that the Internet was insecure.</a:t>
            </a:r>
          </a:p>
          <a:p>
            <a:r>
              <a:rPr lang="en-US" dirty="0"/>
              <a:t>His plan was to demonstrate that by infecting computers with a worm without anyone noticing.</a:t>
            </a:r>
          </a:p>
          <a:p>
            <a:pPr eaLnBrk="1" hangingPunct="1">
              <a:lnSpc>
                <a:spcPct val="90000"/>
              </a:lnSpc>
              <a:defRPr/>
            </a:pPr>
            <a:r>
              <a:rPr lang="en-US" altLang="en-US" sz="2800" dirty="0">
                <a:ea typeface="ＭＳ Ｐゴシック" pitchFamily="34" charset="-128"/>
              </a:rPr>
              <a:t>Morris did not intend his worm to cause any harm.  </a:t>
            </a:r>
          </a:p>
          <a:p>
            <a:pPr eaLnBrk="1" hangingPunct="1">
              <a:lnSpc>
                <a:spcPct val="90000"/>
              </a:lnSpc>
              <a:defRPr/>
            </a:pPr>
            <a:r>
              <a:rPr lang="en-US" altLang="en-US" sz="2800" dirty="0">
                <a:ea typeface="ＭＳ Ｐゴシック" pitchFamily="34" charset="-128"/>
              </a:rPr>
              <a:t>As the court notes, “The goal of this program was to demonstrate the inadequacies of current security measures on computer networks by exploiting the security defects that Morris had discovered. The tactic he selected was release of a worm into network computers.”</a:t>
            </a:r>
          </a:p>
          <a:p>
            <a:pPr marL="0" indent="0">
              <a:buNone/>
            </a:pPr>
            <a:endParaRPr lang="en-US" dirty="0"/>
          </a:p>
        </p:txBody>
      </p:sp>
    </p:spTree>
    <p:extLst>
      <p:ext uri="{BB962C8B-B14F-4D97-AF65-F5344CB8AC3E}">
        <p14:creationId xmlns:p14="http://schemas.microsoft.com/office/powerpoint/2010/main" val="1012734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dirty="0">
                <a:ea typeface="ＭＳ Ｐゴシック" pitchFamily="34" charset="-128"/>
              </a:rPr>
              <a:t>The Design of the Worm</a:t>
            </a:r>
          </a:p>
        </p:txBody>
      </p:sp>
      <p:sp>
        <p:nvSpPr>
          <p:cNvPr id="9219" name="Rectangle 3"/>
          <p:cNvSpPr>
            <a:spLocks noGrp="1" noChangeArrowheads="1"/>
          </p:cNvSpPr>
          <p:nvPr>
            <p:ph idx="1"/>
          </p:nvPr>
        </p:nvSpPr>
        <p:spPr/>
        <p:txBody>
          <a:bodyPr/>
          <a:lstStyle/>
          <a:p>
            <a:pPr eaLnBrk="1" hangingPunct="1">
              <a:defRPr/>
            </a:pPr>
            <a:r>
              <a:rPr lang="en-US" altLang="en-US" sz="2800" dirty="0">
                <a:ea typeface="ＭＳ Ｐゴシック" pitchFamily="34" charset="-128"/>
              </a:rPr>
              <a:t>Morris designed the worm to copy itself from Internet system to Internet system. </a:t>
            </a:r>
          </a:p>
          <a:p>
            <a:pPr eaLnBrk="1" hangingPunct="1">
              <a:defRPr/>
            </a:pPr>
            <a:r>
              <a:rPr lang="en-US" altLang="en-US" sz="2800" dirty="0">
                <a:ea typeface="ＭＳ Ｐゴシック" pitchFamily="34" charset="-128"/>
              </a:rPr>
              <a:t>But: before it copied itself, the worm first asked the computer if it already had a copy of the worm.</a:t>
            </a:r>
          </a:p>
          <a:p>
            <a:pPr lvl="1" eaLnBrk="1" hangingPunct="1">
              <a:defRPr/>
            </a:pPr>
            <a:r>
              <a:rPr lang="en-US" altLang="en-US" sz="2800" dirty="0">
                <a:ea typeface="ＭＳ Ｐゴシック" pitchFamily="34" charset="-128"/>
              </a:rPr>
              <a:t>The worm did not copy itself if it got a “yes” answer.  </a:t>
            </a:r>
          </a:p>
          <a:p>
            <a:pPr lvl="2" eaLnBrk="1" hangingPunct="1">
              <a:defRPr/>
            </a:pPr>
            <a:r>
              <a:rPr lang="en-US" altLang="en-US" sz="2400" i="1" dirty="0">
                <a:ea typeface="ＭＳ Ｐゴシック" pitchFamily="34" charset="-128"/>
              </a:rPr>
              <a:t>Point</a:t>
            </a:r>
            <a:r>
              <a:rPr lang="en-US" altLang="en-US" sz="2400" dirty="0">
                <a:ea typeface="ＭＳ Ｐゴシック" pitchFamily="34" charset="-128"/>
              </a:rPr>
              <a:t>:  multiple copies would slow the computer down enough to signal the worm’s presence, and he wanted to show that the worm could spread undetected. </a:t>
            </a:r>
          </a:p>
          <a:p>
            <a:pPr lvl="2" eaLnBrk="1" hangingPunct="1">
              <a:defRPr/>
            </a:pPr>
            <a:r>
              <a:rPr lang="en-US" altLang="en-US" sz="2400" i="1" dirty="0">
                <a:ea typeface="ＭＳ Ｐゴシック" pitchFamily="34" charset="-128"/>
              </a:rPr>
              <a:t>But</a:t>
            </a:r>
            <a:r>
              <a:rPr lang="en-US" altLang="en-US" sz="2400" dirty="0">
                <a:ea typeface="ＭＳ Ｐゴシック" pitchFamily="34" charset="-128"/>
              </a:rPr>
              <a:t>: he also designed the worm to copy itself every 7</a:t>
            </a:r>
            <a:r>
              <a:rPr lang="en-US" altLang="en-US" sz="2400" baseline="30000" dirty="0">
                <a:ea typeface="ＭＳ Ｐゴシック" pitchFamily="34" charset="-128"/>
              </a:rPr>
              <a:t>th</a:t>
            </a:r>
            <a:r>
              <a:rPr lang="en-US" altLang="en-US" sz="2400" dirty="0">
                <a:ea typeface="ＭＳ Ｐゴシック" pitchFamily="34" charset="-128"/>
              </a:rPr>
              <a:t> time it got  “yes” answer—to defeat clever systems administrators.  </a:t>
            </a:r>
            <a:endParaRPr lang="en-US" altLang="en-US" sz="3200" dirty="0">
              <a:ea typeface="ＭＳ Ｐゴシック" pitchFamily="34" charset="-128"/>
            </a:endParaRPr>
          </a:p>
        </p:txBody>
      </p:sp>
    </p:spTree>
    <p:extLst>
      <p:ext uri="{BB962C8B-B14F-4D97-AF65-F5344CB8AC3E}">
        <p14:creationId xmlns:p14="http://schemas.microsoft.com/office/powerpoint/2010/main" val="469072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defRPr/>
            </a:pPr>
            <a:r>
              <a:rPr lang="en-US" altLang="en-US"/>
              <a:t>The Error</a:t>
            </a:r>
          </a:p>
        </p:txBody>
      </p:sp>
      <p:sp>
        <p:nvSpPr>
          <p:cNvPr id="11267" name="Rectangle 3"/>
          <p:cNvSpPr>
            <a:spLocks noGrp="1" noChangeArrowheads="1"/>
          </p:cNvSpPr>
          <p:nvPr>
            <p:ph type="body" idx="1"/>
          </p:nvPr>
        </p:nvSpPr>
        <p:spPr/>
        <p:txBody>
          <a:bodyPr/>
          <a:lstStyle/>
          <a:p>
            <a:pPr>
              <a:lnSpc>
                <a:spcPct val="90000"/>
              </a:lnSpc>
              <a:defRPr/>
            </a:pPr>
            <a:r>
              <a:rPr lang="en-US" altLang="en-US" dirty="0"/>
              <a:t>Every 7</a:t>
            </a:r>
            <a:r>
              <a:rPr lang="en-US" altLang="en-US" baseline="30000" dirty="0"/>
              <a:t>th</a:t>
            </a:r>
            <a:r>
              <a:rPr lang="en-US" altLang="en-US" dirty="0"/>
              <a:t> time was a mistake. He should have </a:t>
            </a:r>
            <a:r>
              <a:rPr lang="en-US" altLang="en-US" dirty="0" err="1"/>
              <a:t>choosen</a:t>
            </a:r>
            <a:r>
              <a:rPr lang="en-US" altLang="en-US" dirty="0"/>
              <a:t> something like every 5000</a:t>
            </a:r>
            <a:r>
              <a:rPr lang="en-US" altLang="en-US" baseline="30000" dirty="0"/>
              <a:t>th</a:t>
            </a:r>
            <a:r>
              <a:rPr lang="en-US" altLang="en-US" dirty="0"/>
              <a:t>. </a:t>
            </a:r>
          </a:p>
          <a:p>
            <a:pPr>
              <a:lnSpc>
                <a:spcPct val="90000"/>
              </a:lnSpc>
              <a:defRPr/>
            </a:pPr>
            <a:r>
              <a:rPr lang="en-US" altLang="en-US" dirty="0"/>
              <a:t>He greatly underestimated the number of times a computer would be asked if it had the worm.  </a:t>
            </a:r>
          </a:p>
          <a:p>
            <a:pPr>
              <a:lnSpc>
                <a:spcPct val="90000"/>
              </a:lnSpc>
              <a:defRPr/>
            </a:pPr>
            <a:r>
              <a:rPr lang="en-US" altLang="en-US" dirty="0"/>
              <a:t>The worm spread with great rapidity over the Internet causing computer slowdowns and shutdowns and imposing on system owners the cost of removing the worm.</a:t>
            </a:r>
          </a:p>
          <a:p>
            <a:pPr lvl="1">
              <a:defRPr sz="1800">
                <a:solidFill>
                  <a:srgbClr val="000000"/>
                </a:solidFill>
              </a:defRPr>
            </a:pPr>
            <a:r>
              <a:rPr lang="en-US" sz="2400" dirty="0"/>
              <a:t>Shut down roughly 6,000 hosts on the 1988 Internet, typically for 1 day; some longer.</a:t>
            </a:r>
          </a:p>
          <a:p>
            <a:pPr lvl="1">
              <a:defRPr sz="1800">
                <a:solidFill>
                  <a:srgbClr val="000000"/>
                </a:solidFill>
              </a:defRPr>
            </a:pPr>
            <a:r>
              <a:rPr lang="en-US" sz="2400" dirty="0"/>
              <a:t>Robert Morris (Sr.) never became Director of the NSA.</a:t>
            </a:r>
          </a:p>
          <a:p>
            <a:pPr marL="0" indent="0">
              <a:lnSpc>
                <a:spcPct val="90000"/>
              </a:lnSpc>
              <a:buNone/>
              <a:defRPr/>
            </a:pPr>
            <a:endParaRPr lang="en-US" altLang="en-US" sz="4000" dirty="0"/>
          </a:p>
        </p:txBody>
      </p:sp>
    </p:spTree>
    <p:extLst>
      <p:ext uri="{BB962C8B-B14F-4D97-AF65-F5344CB8AC3E}">
        <p14:creationId xmlns:p14="http://schemas.microsoft.com/office/powerpoint/2010/main" val="3437598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CDDD865-DE95-B849-8999-D2749A1549E3}"/>
              </a:ext>
            </a:extLst>
          </p:cNvPr>
          <p:cNvSpPr>
            <a:spLocks noGrp="1" noChangeArrowheads="1"/>
          </p:cNvSpPr>
          <p:nvPr>
            <p:ph type="title"/>
          </p:nvPr>
        </p:nvSpPr>
        <p:spPr/>
        <p:txBody>
          <a:bodyPr/>
          <a:lstStyle/>
          <a:p>
            <a:pPr eaLnBrk="1" fontAlgn="auto" hangingPunct="1">
              <a:spcAft>
                <a:spcPts val="0"/>
              </a:spcAft>
              <a:defRPr/>
            </a:pPr>
            <a:r>
              <a:rPr lang="en-US" dirty="0"/>
              <a:t>United States v. Morris (1991)</a:t>
            </a:r>
          </a:p>
        </p:txBody>
      </p:sp>
      <p:sp>
        <p:nvSpPr>
          <p:cNvPr id="11267" name="Rectangle 3">
            <a:extLst>
              <a:ext uri="{FF2B5EF4-FFF2-40B4-BE49-F238E27FC236}">
                <a16:creationId xmlns:a16="http://schemas.microsoft.com/office/drawing/2014/main" id="{C8EF4278-E31A-714F-928B-0EBED7B22F9D}"/>
              </a:ext>
            </a:extLst>
          </p:cNvPr>
          <p:cNvSpPr>
            <a:spLocks noGrp="1" noChangeArrowheads="1"/>
          </p:cNvSpPr>
          <p:nvPr>
            <p:ph idx="1"/>
          </p:nvPr>
        </p:nvSpPr>
        <p:spPr/>
        <p:txBody>
          <a:bodyPr/>
          <a:lstStyle/>
          <a:p>
            <a:pPr eaLnBrk="1" hangingPunct="1">
              <a:defRPr/>
            </a:pPr>
            <a:r>
              <a:rPr lang="en-US" altLang="en-US" sz="2800" dirty="0"/>
              <a:t>Morris was prosecuted criminally under the Computer Fraud and Abuse Act. </a:t>
            </a:r>
          </a:p>
          <a:p>
            <a:pPr lvl="1" eaLnBrk="1" hangingPunct="1">
              <a:defRPr/>
            </a:pPr>
            <a:r>
              <a:rPr lang="en-US" sz="2400" dirty="0"/>
              <a:t>Convicted in 1990 of violating 1986 Computer Fraud and Abuse Act (CFAA), fined $10,000, 400 hours of community service, 3-year suspended sentence.</a:t>
            </a:r>
            <a:endParaRPr lang="en-US" altLang="en-US" sz="2800" dirty="0"/>
          </a:p>
          <a:p>
            <a:pPr eaLnBrk="1" hangingPunct="1">
              <a:defRPr/>
            </a:pPr>
            <a:r>
              <a:rPr lang="en-US" altLang="en-US" sz="2800" dirty="0"/>
              <a:t>1030(a)(5)(A) criminalizes (1) intentionally accessing computers (2) without authorization and (3) causing damage.  </a:t>
            </a:r>
          </a:p>
          <a:p>
            <a:pPr lvl="1" eaLnBrk="1" hangingPunct="1">
              <a:defRPr/>
            </a:pPr>
            <a:r>
              <a:rPr lang="en-US" altLang="en-US" sz="2400" dirty="0"/>
              <a:t>The intention required is </a:t>
            </a:r>
            <a:r>
              <a:rPr lang="en-US" altLang="en-US" sz="2400" i="1" dirty="0"/>
              <a:t>just </a:t>
            </a:r>
            <a:r>
              <a:rPr lang="en-US" altLang="en-US" sz="2400" dirty="0"/>
              <a:t>the intention to access the computer, </a:t>
            </a:r>
          </a:p>
          <a:p>
            <a:pPr lvl="1" eaLnBrk="1" hangingPunct="1">
              <a:defRPr/>
            </a:pPr>
            <a:r>
              <a:rPr lang="en-US" altLang="en-US" sz="2400" dirty="0"/>
              <a:t>NOT: an intention to access without authorization, or an intention to cause damage.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Guessing Passwords As Breaking In</a:t>
            </a:r>
          </a:p>
        </p:txBody>
      </p:sp>
      <p:sp>
        <p:nvSpPr>
          <p:cNvPr id="28675" name="Content Placeholder 2"/>
          <p:cNvSpPr>
            <a:spLocks noGrp="1"/>
          </p:cNvSpPr>
          <p:nvPr>
            <p:ph idx="1"/>
          </p:nvPr>
        </p:nvSpPr>
        <p:spPr/>
        <p:txBody>
          <a:bodyPr/>
          <a:lstStyle/>
          <a:p>
            <a:pPr>
              <a:defRPr/>
            </a:pPr>
            <a:r>
              <a:rPr lang="en-US" altLang="en-US" sz="2800" dirty="0"/>
              <a:t>Morris gained access by guessing passwords.  </a:t>
            </a:r>
          </a:p>
          <a:p>
            <a:pPr>
              <a:defRPr/>
            </a:pPr>
            <a:r>
              <a:rPr lang="en-US" altLang="en-US" sz="2800" dirty="0"/>
              <a:t>Guessing passwords is like trying a lot of keys to see which one works in a lock, so it is breaking in.</a:t>
            </a:r>
          </a:p>
          <a:p>
            <a:pPr>
              <a:defRPr/>
            </a:pPr>
            <a:r>
              <a:rPr lang="en-US" altLang="en-US" sz="2800" dirty="0"/>
              <a:t>(a) True</a:t>
            </a:r>
          </a:p>
          <a:p>
            <a:pPr>
              <a:defRPr/>
            </a:pPr>
            <a:r>
              <a:rPr lang="en-US" altLang="en-US" sz="2800" dirty="0"/>
              <a:t>(b) False</a:t>
            </a:r>
          </a:p>
          <a:p>
            <a:pPr marL="0" indent="0">
              <a:buNone/>
              <a:defRPr/>
            </a:pPr>
            <a:endParaRPr lang="en-US" altLang="en-US" sz="2800" dirty="0"/>
          </a:p>
        </p:txBody>
      </p:sp>
      <p:pic>
        <p:nvPicPr>
          <p:cNvPr id="1026" name="Picture 2" descr="Bunch Of Keys On The Ring Stock Photo, Picture And Royalty Free Image.  Image 2532688.">
            <a:extLst>
              <a:ext uri="{FF2B5EF4-FFF2-40B4-BE49-F238E27FC236}">
                <a16:creationId xmlns:a16="http://schemas.microsoft.com/office/drawing/2014/main" id="{D9EBE2E5-9A79-4342-8D82-8E25A4E1F84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5600" y="3116197"/>
            <a:ext cx="4804304"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3070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a:t>
            </a:r>
            <a:r>
              <a:rPr lang="en-US" dirty="0" err="1"/>
              <a:t>Sendmail</a:t>
            </a:r>
            <a:r>
              <a:rPr lang="en-US" dirty="0"/>
              <a:t> Backdoor</a:t>
            </a:r>
          </a:p>
        </p:txBody>
      </p:sp>
      <p:sp>
        <p:nvSpPr>
          <p:cNvPr id="24579" name="Content Placeholder 2"/>
          <p:cNvSpPr>
            <a:spLocks noGrp="1"/>
          </p:cNvSpPr>
          <p:nvPr>
            <p:ph idx="1"/>
          </p:nvPr>
        </p:nvSpPr>
        <p:spPr/>
        <p:txBody>
          <a:bodyPr/>
          <a:lstStyle/>
          <a:p>
            <a:pPr>
              <a:defRPr/>
            </a:pPr>
            <a:r>
              <a:rPr lang="en-US" altLang="en-US" dirty="0"/>
              <a:t> A </a:t>
            </a:r>
            <a:r>
              <a:rPr lang="en-US" altLang="en-US" b="1" dirty="0"/>
              <a:t>backdoor</a:t>
            </a:r>
            <a:r>
              <a:rPr lang="en-US" altLang="en-US" b="1" i="1" dirty="0"/>
              <a:t> </a:t>
            </a:r>
            <a:r>
              <a:rPr lang="en-US" altLang="en-US" dirty="0"/>
              <a:t>is a secret way into either the computer itself or into a particular piece of software that was left behind by the software developers. </a:t>
            </a:r>
          </a:p>
        </p:txBody>
      </p:sp>
    </p:spTree>
    <p:extLst>
      <p:ext uri="{BB962C8B-B14F-4D97-AF65-F5344CB8AC3E}">
        <p14:creationId xmlns:p14="http://schemas.microsoft.com/office/powerpoint/2010/main" val="3871496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 Very Simple Backdoor</a:t>
            </a:r>
          </a:p>
        </p:txBody>
      </p:sp>
      <p:sp>
        <p:nvSpPr>
          <p:cNvPr id="3" name="Content Placeholder 2"/>
          <p:cNvSpPr>
            <a:spLocks noGrp="1"/>
          </p:cNvSpPr>
          <p:nvPr>
            <p:ph idx="1"/>
          </p:nvPr>
        </p:nvSpPr>
        <p:spPr>
          <a:xfrm>
            <a:off x="609600" y="1279525"/>
            <a:ext cx="10625138" cy="5399088"/>
          </a:xfrm>
        </p:spPr>
        <p:txBody>
          <a:bodyPr/>
          <a:lstStyle/>
          <a:p>
            <a:pPr>
              <a:defRPr/>
            </a:pPr>
            <a:r>
              <a:rPr lang="en-US" dirty="0"/>
              <a:t>Suppose you buy an encryption. The installation program secretly creates an empty text file, key.txt, on your hard drive. </a:t>
            </a:r>
          </a:p>
          <a:p>
            <a:pPr>
              <a:defRPr/>
            </a:pPr>
            <a:r>
              <a:rPr lang="en-US" dirty="0"/>
              <a:t>The program asks you to type in your secret key:</a:t>
            </a:r>
          </a:p>
          <a:p>
            <a:pPr marL="0" indent="0">
              <a:buFont typeface="Wingdings" panose="05000000000000000000" pitchFamily="2" charset="2"/>
              <a:buNone/>
              <a:defRPr/>
            </a:pPr>
            <a:r>
              <a:rPr lang="en-US" sz="2400" dirty="0">
                <a:solidFill>
                  <a:srgbClr val="000000"/>
                </a:solidFill>
                <a:latin typeface="Consolas" panose="020B0609020204030204" pitchFamily="49" charset="0"/>
                <a:cs typeface="Consolas" panose="020B0609020204030204" pitchFamily="49" charset="0"/>
              </a:rPr>
              <a:t>    </a:t>
            </a:r>
            <a:r>
              <a:rPr lang="en-US" sz="2400" dirty="0" err="1">
                <a:solidFill>
                  <a:srgbClr val="000000"/>
                </a:solidFill>
                <a:latin typeface="Consolas" panose="020B0609020204030204" pitchFamily="49" charset="0"/>
                <a:cs typeface="Consolas" panose="020B0609020204030204" pitchFamily="49" charset="0"/>
              </a:rPr>
              <a:t>my_key</a:t>
            </a:r>
            <a:r>
              <a:rPr lang="en-US" sz="2400" dirty="0">
                <a:solidFill>
                  <a:srgbClr val="000000"/>
                </a:solidFill>
                <a:latin typeface="Consolas" panose="020B0609020204030204" pitchFamily="49" charset="0"/>
                <a:cs typeface="Consolas" panose="020B0609020204030204" pitchFamily="49" charset="0"/>
              </a:rPr>
              <a:t> = </a:t>
            </a:r>
            <a:r>
              <a:rPr lang="en-US" sz="2400" dirty="0">
                <a:solidFill>
                  <a:srgbClr val="654C1D"/>
                </a:solidFill>
                <a:latin typeface="Consolas" panose="020B0609020204030204" pitchFamily="49" charset="0"/>
                <a:cs typeface="Consolas" panose="020B0609020204030204" pitchFamily="49" charset="0"/>
              </a:rPr>
              <a:t>input</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900112"/>
                </a:solidFill>
                <a:latin typeface="Consolas" panose="020B0609020204030204" pitchFamily="49" charset="0"/>
                <a:cs typeface="Consolas" panose="020B0609020204030204" pitchFamily="49" charset="0"/>
              </a:rPr>
              <a:t>'Input your key:'</a:t>
            </a:r>
            <a:r>
              <a:rPr lang="en-US" sz="2400" dirty="0">
                <a:solidFill>
                  <a:srgbClr val="000000"/>
                </a:solidFill>
                <a:latin typeface="Consolas" panose="020B0609020204030204" pitchFamily="49" charset="0"/>
                <a:cs typeface="Consolas" panose="020B0609020204030204" pitchFamily="49" charset="0"/>
              </a:rPr>
              <a:t>)</a:t>
            </a:r>
          </a:p>
          <a:p>
            <a:pPr>
              <a:defRPr/>
            </a:pPr>
            <a:r>
              <a:rPr lang="en-US" dirty="0"/>
              <a:t>The program also has this code hidden in it:</a:t>
            </a:r>
          </a:p>
          <a:p>
            <a:pPr marL="0" indent="0">
              <a:buFont typeface="Wingdings" panose="05000000000000000000" pitchFamily="2" charset="2"/>
              <a:buNone/>
              <a:defRPr/>
            </a:pPr>
            <a:r>
              <a:rPr lang="en-US" sz="2400" dirty="0">
                <a:solidFill>
                  <a:srgbClr val="000000"/>
                </a:solidFill>
                <a:latin typeface="Consolas" panose="020B0609020204030204" pitchFamily="49" charset="0"/>
                <a:cs typeface="Consolas" panose="020B0609020204030204" pitchFamily="49" charset="0"/>
              </a:rPr>
              <a:t>    f = </a:t>
            </a:r>
            <a:r>
              <a:rPr lang="en-US" sz="2400" dirty="0">
                <a:solidFill>
                  <a:srgbClr val="654C1D"/>
                </a:solidFill>
                <a:latin typeface="Consolas" panose="020B0609020204030204" pitchFamily="49" charset="0"/>
                <a:cs typeface="Consolas" panose="020B0609020204030204" pitchFamily="49" charset="0"/>
              </a:rPr>
              <a:t>open</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900112"/>
                </a:solidFill>
                <a:latin typeface="Consolas" panose="020B0609020204030204" pitchFamily="49" charset="0"/>
                <a:cs typeface="Consolas" panose="020B0609020204030204" pitchFamily="49" charset="0"/>
              </a:rPr>
              <a:t>'</a:t>
            </a:r>
            <a:r>
              <a:rPr lang="en-US" sz="2400" dirty="0" err="1">
                <a:solidFill>
                  <a:srgbClr val="900112"/>
                </a:solidFill>
                <a:latin typeface="Consolas" panose="020B0609020204030204" pitchFamily="49" charset="0"/>
                <a:cs typeface="Consolas" panose="020B0609020204030204" pitchFamily="49" charset="0"/>
              </a:rPr>
              <a:t>key.txt'</a:t>
            </a:r>
            <a:r>
              <a:rPr lang="en-US" sz="2400" dirty="0" err="1">
                <a:solidFill>
                  <a:srgbClr val="000000"/>
                </a:solidFill>
                <a:latin typeface="Consolas" panose="020B0609020204030204" pitchFamily="49" charset="0"/>
                <a:cs typeface="Consolas" panose="020B0609020204030204" pitchFamily="49" charset="0"/>
              </a:rPr>
              <a:t>,</a:t>
            </a:r>
            <a:r>
              <a:rPr lang="en-US" sz="2400" dirty="0" err="1">
                <a:solidFill>
                  <a:srgbClr val="900112"/>
                </a:solidFill>
                <a:latin typeface="Consolas" panose="020B0609020204030204" pitchFamily="49" charset="0"/>
                <a:cs typeface="Consolas" panose="020B0609020204030204" pitchFamily="49" charset="0"/>
              </a:rPr>
              <a:t>'w</a:t>
            </a:r>
            <a:r>
              <a:rPr lang="en-US" sz="2400" dirty="0">
                <a:solidFill>
                  <a:srgbClr val="900112"/>
                </a:solidFill>
                <a:latin typeface="Consolas" panose="020B0609020204030204" pitchFamily="49" charset="0"/>
                <a:cs typeface="Consolas" panose="020B0609020204030204" pitchFamily="49" charset="0"/>
              </a:rPr>
              <a:t>'</a:t>
            </a:r>
            <a:r>
              <a:rPr lang="en-US" sz="2400" dirty="0">
                <a:solidFill>
                  <a:srgbClr val="000000"/>
                </a:solidFill>
                <a:latin typeface="Consolas" panose="020B0609020204030204" pitchFamily="49" charset="0"/>
                <a:cs typeface="Consolas" panose="020B0609020204030204" pitchFamily="49" charset="0"/>
              </a:rPr>
              <a:t>) </a:t>
            </a:r>
            <a:r>
              <a:rPr lang="en-US" sz="2400" dirty="0">
                <a:solidFill>
                  <a:srgbClr val="0F7001"/>
                </a:solidFill>
                <a:latin typeface="Consolas" panose="020B0609020204030204" pitchFamily="49" charset="0"/>
                <a:cs typeface="Consolas" panose="020B0609020204030204" pitchFamily="49" charset="0"/>
              </a:rPr>
              <a:t># Open file </a:t>
            </a:r>
            <a:r>
              <a:rPr lang="en-US" sz="2400" dirty="0" err="1">
                <a:solidFill>
                  <a:srgbClr val="0F7001"/>
                </a:solidFill>
                <a:latin typeface="Consolas" panose="020B0609020204030204" pitchFamily="49" charset="0"/>
                <a:cs typeface="Consolas" panose="020B0609020204030204" pitchFamily="49" charset="0"/>
              </a:rPr>
              <a:t>key.txt</a:t>
            </a:r>
            <a:endParaRPr lang="en-US" sz="2400" dirty="0">
              <a:solidFill>
                <a:srgbClr val="0F7001"/>
              </a:solidFill>
              <a:latin typeface="Consolas" panose="020B0609020204030204" pitchFamily="49" charset="0"/>
              <a:cs typeface="Consolas" panose="020B0609020204030204" pitchFamily="49" charset="0"/>
            </a:endParaRPr>
          </a:p>
          <a:p>
            <a:pPr marL="0" indent="0">
              <a:buFont typeface="Wingdings" panose="05000000000000000000" pitchFamily="2" charset="2"/>
              <a:buNone/>
              <a:defRPr/>
            </a:pPr>
            <a:r>
              <a:rPr lang="en-US" sz="2400" dirty="0">
                <a:solidFill>
                  <a:srgbClr val="0F7001"/>
                </a:solidFill>
                <a:latin typeface="Consolas" panose="020B0609020204030204" pitchFamily="49" charset="0"/>
                <a:cs typeface="Consolas" panose="020B0609020204030204" pitchFamily="49" charset="0"/>
              </a:rPr>
              <a:t>    </a:t>
            </a:r>
            <a:r>
              <a:rPr lang="en-US" sz="2400" dirty="0" err="1">
                <a:solidFill>
                  <a:srgbClr val="000000"/>
                </a:solidFill>
                <a:latin typeface="Consolas" panose="020B0609020204030204" pitchFamily="49" charset="0"/>
                <a:cs typeface="Consolas" panose="020B0609020204030204" pitchFamily="49" charset="0"/>
              </a:rPr>
              <a:t>f.write</a:t>
            </a:r>
            <a:r>
              <a:rPr lang="en-US" sz="2400" dirty="0">
                <a:solidFill>
                  <a:srgbClr val="000000"/>
                </a:solidFill>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my_key</a:t>
            </a:r>
            <a:r>
              <a:rPr lang="en-US" sz="2400" dirty="0">
                <a:solidFill>
                  <a:srgbClr val="000000"/>
                </a:solidFill>
                <a:latin typeface="Consolas" panose="020B0609020204030204" pitchFamily="49" charset="0"/>
                <a:cs typeface="Consolas" panose="020B0609020204030204" pitchFamily="49" charset="0"/>
              </a:rPr>
              <a:t>) </a:t>
            </a:r>
            <a:r>
              <a:rPr lang="en-US" sz="2400" dirty="0">
                <a:solidFill>
                  <a:srgbClr val="0F7001"/>
                </a:solidFill>
                <a:latin typeface="Consolas" panose="020B0609020204030204" pitchFamily="49" charset="0"/>
                <a:cs typeface="Consolas" panose="020B0609020204030204" pitchFamily="49" charset="0"/>
              </a:rPr>
              <a:t># Write key to file </a:t>
            </a:r>
            <a:r>
              <a:rPr lang="en-US" sz="2400" dirty="0" err="1">
                <a:solidFill>
                  <a:srgbClr val="0F7001"/>
                </a:solidFill>
                <a:latin typeface="Consolas" panose="020B0609020204030204" pitchFamily="49" charset="0"/>
                <a:cs typeface="Consolas" panose="020B0609020204030204" pitchFamily="49" charset="0"/>
              </a:rPr>
              <a:t>key.txt</a:t>
            </a:r>
            <a:endParaRPr lang="en-US" sz="2400" dirty="0">
              <a:solidFill>
                <a:srgbClr val="0F7001"/>
              </a:solidFill>
              <a:latin typeface="Consolas" panose="020B0609020204030204" pitchFamily="49" charset="0"/>
              <a:cs typeface="Consolas" panose="020B0609020204030204" pitchFamily="49" charset="0"/>
            </a:endParaRPr>
          </a:p>
          <a:p>
            <a:pPr marL="0" indent="0">
              <a:buFont typeface="Wingdings" panose="05000000000000000000" pitchFamily="2" charset="2"/>
              <a:buNone/>
              <a:defRPr/>
            </a:pPr>
            <a:r>
              <a:rPr lang="en-US" sz="2400" dirty="0">
                <a:solidFill>
                  <a:srgbClr val="000000"/>
                </a:solidFill>
                <a:latin typeface="Consolas" panose="020B0609020204030204" pitchFamily="49" charset="0"/>
                <a:cs typeface="Consolas" panose="020B0609020204030204" pitchFamily="49" charset="0"/>
              </a:rPr>
              <a:t>    </a:t>
            </a:r>
            <a:r>
              <a:rPr lang="en-US" sz="2400" dirty="0" err="1">
                <a:solidFill>
                  <a:srgbClr val="000000"/>
                </a:solidFill>
                <a:latin typeface="Consolas" panose="020B0609020204030204" pitchFamily="49" charset="0"/>
                <a:cs typeface="Consolas" panose="020B0609020204030204" pitchFamily="49" charset="0"/>
              </a:rPr>
              <a:t>f.close</a:t>
            </a:r>
            <a:r>
              <a:rPr lang="en-US" sz="2400" dirty="0">
                <a:solidFill>
                  <a:srgbClr val="000000"/>
                </a:solidFill>
                <a:latin typeface="Consolas" panose="020B0609020204030204" pitchFamily="49" charset="0"/>
                <a:cs typeface="Consolas" panose="020B0609020204030204" pitchFamily="49" charset="0"/>
              </a:rPr>
              <a:t>()       </a:t>
            </a:r>
            <a:r>
              <a:rPr lang="en-US" sz="2400" dirty="0">
                <a:solidFill>
                  <a:srgbClr val="0F7001"/>
                </a:solidFill>
                <a:latin typeface="Consolas" panose="020B0609020204030204" pitchFamily="49" charset="0"/>
                <a:cs typeface="Consolas" panose="020B0609020204030204" pitchFamily="49" charset="0"/>
              </a:rPr>
              <a:t># Close file</a:t>
            </a:r>
            <a:endParaRPr lang="en-US" sz="2400" dirty="0">
              <a:latin typeface="Consolas" panose="020B0609020204030204" pitchFamily="49" charset="0"/>
              <a:cs typeface="Consolas" panose="020B0609020204030204" pitchFamily="49" charset="0"/>
            </a:endParaRPr>
          </a:p>
          <a:p>
            <a:pPr marL="0" indent="0">
              <a:buFont typeface="Wingdings" panose="05000000000000000000" pitchFamily="2" charset="2"/>
              <a:buNone/>
              <a:defRPr/>
            </a:pPr>
            <a:r>
              <a:rPr lang="en-US" dirty="0"/>
              <a:t> </a:t>
            </a:r>
          </a:p>
        </p:txBody>
      </p:sp>
      <p:sp>
        <p:nvSpPr>
          <p:cNvPr id="4" name="TextBox 3"/>
          <p:cNvSpPr txBox="1">
            <a:spLocks noChangeArrowheads="1"/>
          </p:cNvSpPr>
          <p:nvPr/>
        </p:nvSpPr>
        <p:spPr bwMode="auto">
          <a:xfrm>
            <a:off x="7466013" y="3390900"/>
            <a:ext cx="2511425" cy="369888"/>
          </a:xfrm>
          <a:prstGeom prst="rect">
            <a:avLst/>
          </a:prstGeom>
          <a:noFill/>
          <a:ln w="28575">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457200">
              <a:defRPr>
                <a:solidFill>
                  <a:schemeClr val="tx1"/>
                </a:solidFill>
                <a:latin typeface="Arial" panose="020B0604020202020204" pitchFamily="34" charset="0"/>
                <a:ea typeface="ＭＳ Ｐゴシック" panose="020B0600070205080204" pitchFamily="34" charset="-128"/>
              </a:defRPr>
            </a:lvl1pPr>
            <a:lvl2pPr marL="742950" indent="-285750" defTabSz="457200">
              <a:defRPr>
                <a:solidFill>
                  <a:schemeClr val="tx1"/>
                </a:solidFill>
                <a:latin typeface="Arial" panose="020B0604020202020204" pitchFamily="34" charset="0"/>
                <a:ea typeface="ＭＳ Ｐゴシック" panose="020B0600070205080204" pitchFamily="34" charset="-128"/>
              </a:defRPr>
            </a:lvl2pPr>
            <a:lvl3pPr marL="1143000" indent="-228600" defTabSz="457200">
              <a:defRPr>
                <a:solidFill>
                  <a:schemeClr val="tx1"/>
                </a:solidFill>
                <a:latin typeface="Arial" panose="020B0604020202020204" pitchFamily="34" charset="0"/>
                <a:ea typeface="ＭＳ Ｐゴシック" panose="020B0600070205080204" pitchFamily="34" charset="-128"/>
              </a:defRPr>
            </a:lvl3pPr>
            <a:lvl4pPr marL="1600200" indent="-228600" defTabSz="457200">
              <a:defRPr>
                <a:solidFill>
                  <a:schemeClr val="tx1"/>
                </a:solidFill>
                <a:latin typeface="Arial" panose="020B0604020202020204" pitchFamily="34" charset="0"/>
                <a:ea typeface="ＭＳ Ｐゴシック" panose="020B0600070205080204" pitchFamily="34" charset="-128"/>
              </a:defRPr>
            </a:lvl4pPr>
            <a:lvl5pPr marL="2057400" indent="-228600" defTabSz="4572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solidFill>
                  <a:srgbClr val="000000"/>
                </a:solidFill>
              </a:rPr>
              <a:t>Input your key: </a:t>
            </a:r>
          </a:p>
        </p:txBody>
      </p:sp>
      <p:sp>
        <p:nvSpPr>
          <p:cNvPr id="40965" name="TextBox 4"/>
          <p:cNvSpPr txBox="1">
            <a:spLocks noChangeArrowheads="1"/>
          </p:cNvSpPr>
          <p:nvPr/>
        </p:nvSpPr>
        <p:spPr bwMode="auto">
          <a:xfrm>
            <a:off x="9220200" y="5549900"/>
            <a:ext cx="1828800" cy="3683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User sees this</a:t>
            </a:r>
          </a:p>
        </p:txBody>
      </p:sp>
      <p:cxnSp>
        <p:nvCxnSpPr>
          <p:cNvPr id="7" name="Straight Arrow Connector 6"/>
          <p:cNvCxnSpPr/>
          <p:nvPr/>
        </p:nvCxnSpPr>
        <p:spPr>
          <a:xfrm flipH="1" flipV="1">
            <a:off x="9601200" y="3886200"/>
            <a:ext cx="457200" cy="16637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61379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CFAA Background </a:t>
            </a:r>
          </a:p>
        </p:txBody>
      </p:sp>
      <p:sp>
        <p:nvSpPr>
          <p:cNvPr id="12291" name="Content Placeholder 2"/>
          <p:cNvSpPr>
            <a:spLocks noGrp="1"/>
          </p:cNvSpPr>
          <p:nvPr>
            <p:ph idx="1"/>
          </p:nvPr>
        </p:nvSpPr>
        <p:spPr>
          <a:xfrm>
            <a:off x="609600" y="1417638"/>
            <a:ext cx="10972800" cy="5135562"/>
          </a:xfrm>
        </p:spPr>
        <p:txBody>
          <a:bodyPr/>
          <a:lstStyle/>
          <a:p>
            <a:pPr>
              <a:defRPr/>
            </a:pPr>
            <a:r>
              <a:rPr lang="en-US" altLang="en-US" sz="3200" dirty="0"/>
              <a:t>First passed in 1984 as a purely criminal statute. </a:t>
            </a:r>
          </a:p>
          <a:p>
            <a:pPr>
              <a:defRPr/>
            </a:pPr>
            <a:r>
              <a:rPr lang="en-US" altLang="en-US" sz="3200" dirty="0"/>
              <a:t>Amended in 1992 to allow civil actions. </a:t>
            </a:r>
          </a:p>
          <a:p>
            <a:pPr lvl="1">
              <a:defRPr/>
            </a:pPr>
            <a:r>
              <a:rPr lang="en-US" sz="2800" b="1" dirty="0"/>
              <a:t>Interpretation of terms uniform in both contexts</a:t>
            </a:r>
            <a:r>
              <a:rPr lang="en-US" sz="2800" dirty="0"/>
              <a:t>:  “As a consequence, even in civil cases brought under the CFAA, the canon of strict construction of criminal statutes or what is referred to as the rule of lenity is followed.”</a:t>
            </a:r>
          </a:p>
          <a:p>
            <a:pPr lvl="2">
              <a:defRPr/>
            </a:pPr>
            <a:r>
              <a:rPr lang="en-US" altLang="en-US" sz="2400" dirty="0"/>
              <a:t>WEC Carolina Energy Solutions LLC v. Miller, 687 F.3d 199 (4th Cir. 2012)</a:t>
            </a:r>
            <a:r>
              <a:rPr lang="en-US" altLang="en-US" sz="2800" dirty="0"/>
              <a:t> </a:t>
            </a:r>
            <a:endParaRPr lang="en-US" altLang="en-US" sz="2400" dirty="0"/>
          </a:p>
          <a:p>
            <a:pPr lvl="1">
              <a:defRPr/>
            </a:pPr>
            <a:r>
              <a:rPr lang="en-US" altLang="en-US" b="1" dirty="0"/>
              <a:t>Lenity</a:t>
            </a:r>
            <a:r>
              <a:rPr lang="en-US" altLang="en-US" dirty="0"/>
              <a:t>: A</a:t>
            </a:r>
            <a:r>
              <a:rPr lang="en-US" dirty="0"/>
              <a:t>mbiguities in a criminal statute about prohibitions and penalties must be resolved in favor of the defendant if it is not contrary to legislative intent.</a:t>
            </a:r>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A3983-3EFD-4E84-AD7F-AA143B2BCA72}"/>
              </a:ext>
            </a:extLst>
          </p:cNvPr>
          <p:cNvSpPr>
            <a:spLocks noGrp="1"/>
          </p:cNvSpPr>
          <p:nvPr>
            <p:ph type="title"/>
          </p:nvPr>
        </p:nvSpPr>
        <p:spPr/>
        <p:txBody>
          <a:bodyPr/>
          <a:lstStyle/>
          <a:p>
            <a:r>
              <a:rPr lang="en-US" dirty="0"/>
              <a:t>Was Using The Backdoor Breaking In?</a:t>
            </a:r>
          </a:p>
        </p:txBody>
      </p:sp>
      <p:sp>
        <p:nvSpPr>
          <p:cNvPr id="3" name="Content Placeholder 2">
            <a:extLst>
              <a:ext uri="{FF2B5EF4-FFF2-40B4-BE49-F238E27FC236}">
                <a16:creationId xmlns:a16="http://schemas.microsoft.com/office/drawing/2014/main" id="{DD1722A7-6BCA-4ABA-ADDB-B17875B4D6F5}"/>
              </a:ext>
            </a:extLst>
          </p:cNvPr>
          <p:cNvSpPr>
            <a:spLocks noGrp="1"/>
          </p:cNvSpPr>
          <p:nvPr>
            <p:ph idx="1"/>
          </p:nvPr>
        </p:nvSpPr>
        <p:spPr/>
        <p:txBody>
          <a:bodyPr/>
          <a:lstStyle/>
          <a:p>
            <a:r>
              <a:rPr lang="en-US" dirty="0"/>
              <a:t>Did Morris break in when he used the </a:t>
            </a:r>
            <a:r>
              <a:rPr lang="en-US" dirty="0" err="1"/>
              <a:t>Sendmail</a:t>
            </a:r>
            <a:r>
              <a:rPr lang="en-US" dirty="0"/>
              <a:t> backdoor?</a:t>
            </a:r>
          </a:p>
          <a:p>
            <a:r>
              <a:rPr lang="en-US" dirty="0"/>
              <a:t>Before we answer, let’s look at why the backdoor was there.</a:t>
            </a:r>
          </a:p>
        </p:txBody>
      </p:sp>
    </p:spTree>
    <p:extLst>
      <p:ext uri="{BB962C8B-B14F-4D97-AF65-F5344CB8AC3E}">
        <p14:creationId xmlns:p14="http://schemas.microsoft.com/office/powerpoint/2010/main" val="3187402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Why Was There A Backdoor in </a:t>
            </a:r>
            <a:r>
              <a:rPr lang="en-US" dirty="0" err="1"/>
              <a:t>Sendmail</a:t>
            </a:r>
            <a:r>
              <a:rPr lang="en-US" dirty="0"/>
              <a:t>?</a:t>
            </a:r>
          </a:p>
        </p:txBody>
      </p:sp>
      <p:sp>
        <p:nvSpPr>
          <p:cNvPr id="3" name="Content Placeholder 2"/>
          <p:cNvSpPr>
            <a:spLocks noGrp="1"/>
          </p:cNvSpPr>
          <p:nvPr>
            <p:ph idx="1"/>
          </p:nvPr>
        </p:nvSpPr>
        <p:spPr/>
        <p:txBody>
          <a:bodyPr/>
          <a:lstStyle/>
          <a:p>
            <a:pPr>
              <a:defRPr/>
            </a:pPr>
            <a:r>
              <a:rPr lang="en-US" altLang="en-US" dirty="0"/>
              <a:t>“Allman [the software creator] included several backdoors in the earliest version of </a:t>
            </a:r>
            <a:r>
              <a:rPr lang="en-US" altLang="en-US" dirty="0" err="1"/>
              <a:t>sendmail</a:t>
            </a:r>
            <a:r>
              <a:rPr lang="en-US" altLang="en-US" dirty="0"/>
              <a:t>. At the time Allman began writing </a:t>
            </a:r>
            <a:r>
              <a:rPr lang="en-US" altLang="en-US" dirty="0" err="1"/>
              <a:t>sendmail</a:t>
            </a:r>
            <a:r>
              <a:rPr lang="en-US" altLang="en-US" dirty="0"/>
              <a:t>, only three UNIX systems, all at UCB (University College, Berkeley) ran the software, and Allman already had root access on all of those systems. When </a:t>
            </a:r>
            <a:r>
              <a:rPr lang="en-US" altLang="en-US" dirty="0" err="1"/>
              <a:t>sendmail</a:t>
            </a:r>
            <a:r>
              <a:rPr lang="en-US" altLang="en-US" dirty="0"/>
              <a:t> was installed on a fourth system, and Allman was denied access to his new (and buggy) mail software, he added the backdoors.”  </a:t>
            </a:r>
          </a:p>
          <a:p>
            <a:pPr lvl="1">
              <a:defRPr/>
            </a:pPr>
            <a:r>
              <a:rPr lang="en-US" altLang="en-US" dirty="0">
                <a:hlinkClick r:id="rId2"/>
              </a:rPr>
              <a:t>http://www.rikfarrow.com/Network/net0702.html</a:t>
            </a:r>
            <a:endParaRPr lang="en-US" altLang="en-US" dirty="0"/>
          </a:p>
        </p:txBody>
      </p:sp>
    </p:spTree>
    <p:extLst>
      <p:ext uri="{BB962C8B-B14F-4D97-AF65-F5344CB8AC3E}">
        <p14:creationId xmlns:p14="http://schemas.microsoft.com/office/powerpoint/2010/main" val="1460399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Actually Happened</a:t>
            </a:r>
          </a:p>
        </p:txBody>
      </p:sp>
      <p:sp>
        <p:nvSpPr>
          <p:cNvPr id="3" name="Content Placeholder 2"/>
          <p:cNvSpPr>
            <a:spLocks noGrp="1"/>
          </p:cNvSpPr>
          <p:nvPr>
            <p:ph idx="1"/>
          </p:nvPr>
        </p:nvSpPr>
        <p:spPr/>
        <p:txBody>
          <a:bodyPr/>
          <a:lstStyle/>
          <a:p>
            <a:pPr>
              <a:defRPr/>
            </a:pPr>
            <a:r>
              <a:rPr lang="en-US" sz="2400" dirty="0"/>
              <a:t>RF: I wanted to ask you about the backdoors in </a:t>
            </a:r>
            <a:r>
              <a:rPr lang="en-US" sz="2400" dirty="0" err="1"/>
              <a:t>sendmail</a:t>
            </a:r>
            <a:r>
              <a:rPr lang="en-US" sz="2400" dirty="0"/>
              <a:t>. When I first asked you about this many years ago, you told me you were a student maintaining </a:t>
            </a:r>
            <a:r>
              <a:rPr lang="en-US" sz="2400" dirty="0" err="1"/>
              <a:t>sendmail</a:t>
            </a:r>
            <a:r>
              <a:rPr lang="en-US" sz="2400" dirty="0"/>
              <a:t> on a small number of systems, and then someone copied </a:t>
            </a:r>
            <a:r>
              <a:rPr lang="en-US" sz="2400" dirty="0" err="1"/>
              <a:t>sendmail</a:t>
            </a:r>
            <a:r>
              <a:rPr lang="en-US" sz="2400" dirty="0"/>
              <a:t> to a machine you had no access to. The owners of that machine then demanded that you fix a bug only expressed on that system. </a:t>
            </a:r>
          </a:p>
          <a:p>
            <a:pPr>
              <a:defRPr/>
            </a:pPr>
            <a:r>
              <a:rPr lang="en-US" sz="2400" dirty="0"/>
              <a:t>EA: Precisely. So I said let me log in and look at it. And they said we can’t allow someone who is not part of the administrative staff onto the machine, which is normally a pragmatic approach to security. I said I will come into your office and someone can watch over my shoulder and make sure I don’t do anything bad. They said, no, we can’t let you on the machine. Then I can’t fix your problem, and they said you have to fix our problem.</a:t>
            </a:r>
          </a:p>
        </p:txBody>
      </p:sp>
    </p:spTree>
    <p:extLst>
      <p:ext uri="{BB962C8B-B14F-4D97-AF65-F5344CB8AC3E}">
        <p14:creationId xmlns:p14="http://schemas.microsoft.com/office/powerpoint/2010/main" val="2332801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Actually Happened</a:t>
            </a:r>
          </a:p>
        </p:txBody>
      </p:sp>
      <p:sp>
        <p:nvSpPr>
          <p:cNvPr id="3" name="Content Placeholder 2"/>
          <p:cNvSpPr>
            <a:spLocks noGrp="1"/>
          </p:cNvSpPr>
          <p:nvPr>
            <p:ph idx="1"/>
          </p:nvPr>
        </p:nvSpPr>
        <p:spPr/>
        <p:txBody>
          <a:bodyPr/>
          <a:lstStyle/>
          <a:p>
            <a:pPr>
              <a:defRPr/>
            </a:pPr>
            <a:r>
              <a:rPr lang="en-US" sz="2800" dirty="0"/>
              <a:t>EA: They got more and more insistent, that I had to fix this magically somehow. And that’s when the backdoor went into </a:t>
            </a:r>
            <a:r>
              <a:rPr lang="en-US" sz="2800" dirty="0" err="1"/>
              <a:t>sendmail</a:t>
            </a:r>
            <a:r>
              <a:rPr lang="en-US" sz="2800" dirty="0"/>
              <a:t>. If they won’t let me on the machine, well, here’s a new version, why don’t we see if it fixes the problem. And it did. </a:t>
            </a:r>
          </a:p>
          <a:p>
            <a:pPr>
              <a:defRPr/>
            </a:pPr>
            <a:r>
              <a:rPr lang="en-US" sz="2800" dirty="0"/>
              <a:t>RF: That backdoor stayed in there for a long time. </a:t>
            </a:r>
          </a:p>
          <a:p>
            <a:pPr>
              <a:defRPr/>
            </a:pPr>
            <a:r>
              <a:rPr lang="en-US" sz="2800" dirty="0"/>
              <a:t>EA: My mistake was in not taking it out immediately. The backdoor was so convenient, I thought maybe I’ll leave it in and it will contribute to development. I pretty much forgot it was there.</a:t>
            </a:r>
          </a:p>
          <a:p>
            <a:pPr marL="695325" lvl="2" indent="-342900">
              <a:defRPr/>
            </a:pPr>
            <a:r>
              <a:rPr lang="en-US" sz="1600" dirty="0">
                <a:hlinkClick r:id="rId2"/>
              </a:rPr>
              <a:t>https://www.usenix.org/system/files/login/articles/login_summer17_09_allman_interview.pdf</a:t>
            </a:r>
            <a:r>
              <a:rPr lang="en-US" sz="1600" dirty="0"/>
              <a:t> </a:t>
            </a:r>
          </a:p>
          <a:p>
            <a:pPr>
              <a:defRPr/>
            </a:pPr>
            <a:endParaRPr lang="en-US" sz="2800" dirty="0"/>
          </a:p>
        </p:txBody>
      </p:sp>
    </p:spTree>
    <p:extLst>
      <p:ext uri="{BB962C8B-B14F-4D97-AF65-F5344CB8AC3E}">
        <p14:creationId xmlns:p14="http://schemas.microsoft.com/office/powerpoint/2010/main" val="1440599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How Did Morris Know About The Backdoor?</a:t>
            </a:r>
          </a:p>
        </p:txBody>
      </p:sp>
      <p:sp>
        <p:nvSpPr>
          <p:cNvPr id="3" name="Content Placeholder 2"/>
          <p:cNvSpPr>
            <a:spLocks noGrp="1"/>
          </p:cNvSpPr>
          <p:nvPr>
            <p:ph idx="1"/>
          </p:nvPr>
        </p:nvSpPr>
        <p:spPr/>
        <p:txBody>
          <a:bodyPr/>
          <a:lstStyle/>
          <a:p>
            <a:pPr marL="0" indent="0">
              <a:buFont typeface="Wingdings" panose="05000000000000000000" pitchFamily="2" charset="2"/>
              <a:buNone/>
              <a:defRPr/>
            </a:pPr>
            <a:r>
              <a:rPr lang="en-US" sz="1200" dirty="0"/>
              <a:t>From: vixie@decwrl.dec.com (Paul </a:t>
            </a:r>
            <a:r>
              <a:rPr lang="en-US" sz="1200" dirty="0" err="1"/>
              <a:t>Vixie</a:t>
            </a:r>
            <a:r>
              <a:rPr lang="en-US" sz="1200" dirty="0"/>
              <a:t>) </a:t>
            </a:r>
          </a:p>
          <a:p>
            <a:pPr marL="0" indent="0">
              <a:buFont typeface="Wingdings" panose="05000000000000000000" pitchFamily="2" charset="2"/>
              <a:buNone/>
              <a:defRPr/>
            </a:pPr>
            <a:r>
              <a:rPr lang="en-US" sz="1200" dirty="0"/>
              <a:t>Newsgroups: </a:t>
            </a:r>
            <a:r>
              <a:rPr lang="en-US" sz="1200" dirty="0" err="1"/>
              <a:t>comp.protocols.tcp-ip,comp.unix.wizards</a:t>
            </a:r>
            <a:r>
              <a:rPr lang="en-US" sz="1200" dirty="0"/>
              <a:t> Subject: </a:t>
            </a:r>
          </a:p>
          <a:p>
            <a:pPr marL="0" indent="0">
              <a:buFont typeface="Wingdings" panose="05000000000000000000" pitchFamily="2" charset="2"/>
              <a:buNone/>
              <a:defRPr/>
            </a:pPr>
            <a:r>
              <a:rPr lang="en-US" sz="1200" dirty="0"/>
              <a:t>Re: a holiday gift from Robert "wormer" Morris </a:t>
            </a:r>
          </a:p>
          <a:p>
            <a:pPr marL="0" indent="0">
              <a:buFont typeface="Wingdings" panose="05000000000000000000" pitchFamily="2" charset="2"/>
              <a:buNone/>
              <a:defRPr/>
            </a:pPr>
            <a:r>
              <a:rPr lang="en-US" sz="1200" dirty="0"/>
              <a:t>Message-ID: &lt;24@jove.dec.com&gt; </a:t>
            </a:r>
          </a:p>
          <a:p>
            <a:pPr marL="0" indent="0">
              <a:buFont typeface="Wingdings" panose="05000000000000000000" pitchFamily="2" charset="2"/>
              <a:buNone/>
              <a:defRPr/>
            </a:pPr>
            <a:r>
              <a:rPr lang="en-US" sz="1200" dirty="0"/>
              <a:t>Date: 6 Nov 88 19:36:10 GMT </a:t>
            </a:r>
          </a:p>
          <a:p>
            <a:pPr marL="0" indent="0">
              <a:buFont typeface="Wingdings" panose="05000000000000000000" pitchFamily="2" charset="2"/>
              <a:buNone/>
              <a:defRPr/>
            </a:pPr>
            <a:r>
              <a:rPr lang="en-US" sz="1200" dirty="0"/>
              <a:t>References: &lt;1698@cadre.dsl.PITTSBURGH.EDU&gt; &lt;2060@spdcc.COM&gt; Distribution: </a:t>
            </a:r>
            <a:r>
              <a:rPr lang="en-US" sz="1200" dirty="0" err="1"/>
              <a:t>na</a:t>
            </a:r>
            <a:r>
              <a:rPr lang="en-US" sz="1200" dirty="0"/>
              <a:t> </a:t>
            </a:r>
          </a:p>
          <a:p>
            <a:pPr marL="0" indent="0">
              <a:buFont typeface="Wingdings" panose="05000000000000000000" pitchFamily="2" charset="2"/>
              <a:buNone/>
              <a:defRPr/>
            </a:pPr>
            <a:r>
              <a:rPr lang="en-US" sz="1200" dirty="0"/>
              <a:t>Organization: DEC Western Research Lab </a:t>
            </a:r>
          </a:p>
          <a:p>
            <a:pPr marL="0" indent="0">
              <a:buFont typeface="Wingdings" panose="05000000000000000000" pitchFamily="2" charset="2"/>
              <a:buNone/>
              <a:defRPr/>
            </a:pPr>
            <a:r>
              <a:rPr lang="en-US" sz="1200" dirty="0"/>
              <a:t>Lines: 15 </a:t>
            </a:r>
          </a:p>
          <a:p>
            <a:pPr marL="0" indent="0">
              <a:spcBef>
                <a:spcPts val="0"/>
              </a:spcBef>
              <a:buFont typeface="Wingdings" panose="05000000000000000000" pitchFamily="2" charset="2"/>
              <a:buNone/>
              <a:defRPr/>
            </a:pPr>
            <a:r>
              <a:rPr lang="en-US" sz="2400" dirty="0"/>
              <a:t># the hole [in </a:t>
            </a:r>
            <a:r>
              <a:rPr lang="en-US" sz="2400" dirty="0" err="1"/>
              <a:t>sendmail</a:t>
            </a:r>
            <a:r>
              <a:rPr lang="en-US" sz="2400" dirty="0"/>
              <a:t>] was so obvious that </a:t>
            </a:r>
            <a:r>
              <a:rPr lang="en-US" sz="2400" dirty="0" err="1"/>
              <a:t>i</a:t>
            </a:r>
            <a:r>
              <a:rPr lang="en-US" sz="2400" dirty="0"/>
              <a:t> surmise that Morris </a:t>
            </a:r>
          </a:p>
          <a:p>
            <a:pPr marL="0" indent="0">
              <a:spcBef>
                <a:spcPts val="0"/>
              </a:spcBef>
              <a:buFont typeface="Wingdings" panose="05000000000000000000" pitchFamily="2" charset="2"/>
              <a:buNone/>
              <a:defRPr/>
            </a:pPr>
            <a:r>
              <a:rPr lang="en-US" sz="2400" dirty="0"/>
              <a:t># was not the only one to discover it. perhaps other less </a:t>
            </a:r>
          </a:p>
          <a:p>
            <a:pPr marL="0" indent="0">
              <a:spcBef>
                <a:spcPts val="0"/>
              </a:spcBef>
              <a:buFont typeface="Wingdings" panose="05000000000000000000" pitchFamily="2" charset="2"/>
              <a:buNone/>
              <a:defRPr/>
            </a:pPr>
            <a:r>
              <a:rPr lang="en-US" sz="2400" dirty="0"/>
              <a:t># reproductively minded </a:t>
            </a:r>
            <a:r>
              <a:rPr lang="en-US" sz="2400" dirty="0" err="1"/>
              <a:t>arpanetters</a:t>
            </a:r>
            <a:r>
              <a:rPr lang="en-US" sz="2400" dirty="0"/>
              <a:t> have been having a field </a:t>
            </a:r>
          </a:p>
          <a:p>
            <a:pPr marL="0" indent="0">
              <a:spcBef>
                <a:spcPts val="0"/>
              </a:spcBef>
              <a:buFont typeface="Wingdings" panose="05000000000000000000" pitchFamily="2" charset="2"/>
              <a:buNone/>
              <a:defRPr/>
            </a:pPr>
            <a:r>
              <a:rPr lang="en-US" sz="2400" dirty="0"/>
              <a:t># 'day' ever since this </a:t>
            </a:r>
            <a:r>
              <a:rPr lang="en-US" sz="2400" dirty="0" err="1"/>
              <a:t>bsd</a:t>
            </a:r>
            <a:r>
              <a:rPr lang="en-US" sz="2400" dirty="0"/>
              <a:t> release happened. I've known about it for a long time. I thought it was common knowledge and that the Internet was just a darned polite place. (I think it _was_ common knowledge among the people who like to diddle the </a:t>
            </a:r>
            <a:r>
              <a:rPr lang="en-US" sz="2400" dirty="0" err="1"/>
              <a:t>sendmail</a:t>
            </a:r>
            <a:r>
              <a:rPr lang="en-US" sz="2400" dirty="0"/>
              <a:t> source.) </a:t>
            </a:r>
          </a:p>
          <a:p>
            <a:pPr>
              <a:defRPr/>
            </a:pPr>
            <a:endParaRPr lang="en-US" dirty="0"/>
          </a:p>
        </p:txBody>
      </p:sp>
      <p:sp>
        <p:nvSpPr>
          <p:cNvPr id="45060" name="TextBox 4"/>
          <p:cNvSpPr txBox="1">
            <a:spLocks noChangeArrowheads="1"/>
          </p:cNvSpPr>
          <p:nvPr/>
        </p:nvSpPr>
        <p:spPr bwMode="auto">
          <a:xfrm>
            <a:off x="6858000" y="1417638"/>
            <a:ext cx="3733800" cy="646112"/>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Paul </a:t>
            </a:r>
            <a:r>
              <a:rPr lang="en-US" altLang="en-US" dirty="0" err="1"/>
              <a:t>Vixie</a:t>
            </a:r>
            <a:r>
              <a:rPr lang="en-US" altLang="en-US" dirty="0"/>
              <a:t> is a </a:t>
            </a:r>
            <a:r>
              <a:rPr lang="en-US" altLang="en-US" i="1" dirty="0"/>
              <a:t>very </a:t>
            </a:r>
            <a:r>
              <a:rPr lang="en-US" altLang="en-US" dirty="0"/>
              <a:t>distinguished computer scientist.</a:t>
            </a:r>
          </a:p>
        </p:txBody>
      </p:sp>
      <p:cxnSp>
        <p:nvCxnSpPr>
          <p:cNvPr id="7" name="Straight Arrow Connector 6"/>
          <p:cNvCxnSpPr/>
          <p:nvPr/>
        </p:nvCxnSpPr>
        <p:spPr>
          <a:xfrm flipH="1">
            <a:off x="3581400" y="1752600"/>
            <a:ext cx="32766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609600" y="6105525"/>
            <a:ext cx="11506200" cy="584775"/>
          </a:xfrm>
          <a:prstGeom prst="rect">
            <a:avLst/>
          </a:prstGeom>
          <a:noFill/>
          <a:ln>
            <a:solidFill>
              <a:srgbClr val="FF0000"/>
            </a:solidFill>
          </a:ln>
        </p:spPr>
        <p:txBody>
          <a:bodyPr wrap="square" rtlCol="0">
            <a:spAutoFit/>
          </a:bodyPr>
          <a:lstStyle/>
          <a:p>
            <a:r>
              <a:rPr lang="en-US" sz="1600" dirty="0"/>
              <a:t>The Berkeley Software Distribution (BSD) was an operating system based on Research Unix, developed and distributed . . .  at the University of California, Berkeley. Today, "BSD" often refers to its descendants, such as FreeBSD . . .</a:t>
            </a:r>
          </a:p>
        </p:txBody>
      </p:sp>
    </p:spTree>
    <p:extLst>
      <p:ext uri="{BB962C8B-B14F-4D97-AF65-F5344CB8AC3E}">
        <p14:creationId xmlns:p14="http://schemas.microsoft.com/office/powerpoint/2010/main" val="1660137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5F423-D25E-4FA2-AE04-E4CD5E7EE74F}"/>
              </a:ext>
            </a:extLst>
          </p:cNvPr>
          <p:cNvSpPr>
            <a:spLocks noGrp="1"/>
          </p:cNvSpPr>
          <p:nvPr>
            <p:ph type="title"/>
          </p:nvPr>
        </p:nvSpPr>
        <p:spPr/>
        <p:txBody>
          <a:bodyPr/>
          <a:lstStyle/>
          <a:p>
            <a:r>
              <a:rPr lang="en-US" dirty="0"/>
              <a:t>Breaking In?</a:t>
            </a:r>
          </a:p>
        </p:txBody>
      </p:sp>
      <p:sp>
        <p:nvSpPr>
          <p:cNvPr id="3" name="Content Placeholder 2">
            <a:extLst>
              <a:ext uri="{FF2B5EF4-FFF2-40B4-BE49-F238E27FC236}">
                <a16:creationId xmlns:a16="http://schemas.microsoft.com/office/drawing/2014/main" id="{5DA5A98F-9951-41F4-8C7B-293FAB466249}"/>
              </a:ext>
            </a:extLst>
          </p:cNvPr>
          <p:cNvSpPr>
            <a:spLocks noGrp="1"/>
          </p:cNvSpPr>
          <p:nvPr>
            <p:ph idx="1"/>
          </p:nvPr>
        </p:nvSpPr>
        <p:spPr/>
        <p:txBody>
          <a:bodyPr/>
          <a:lstStyle/>
          <a:p>
            <a:r>
              <a:rPr lang="en-US" dirty="0"/>
              <a:t>Did Morris break in when he used the </a:t>
            </a:r>
            <a:r>
              <a:rPr lang="en-US" dirty="0" err="1"/>
              <a:t>Sendmail</a:t>
            </a:r>
            <a:r>
              <a:rPr lang="en-US" dirty="0"/>
              <a:t> backdoor?</a:t>
            </a:r>
          </a:p>
          <a:p>
            <a:r>
              <a:rPr lang="en-US" dirty="0"/>
              <a:t>(a) Yes</a:t>
            </a:r>
          </a:p>
          <a:p>
            <a:r>
              <a:rPr lang="en-US" dirty="0"/>
              <a:t>(b) No</a:t>
            </a:r>
          </a:p>
        </p:txBody>
      </p:sp>
    </p:spTree>
    <p:extLst>
      <p:ext uri="{BB962C8B-B14F-4D97-AF65-F5344CB8AC3E}">
        <p14:creationId xmlns:p14="http://schemas.microsoft.com/office/powerpoint/2010/main" val="508878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Do The Physical Analogies Help?</a:t>
            </a:r>
          </a:p>
        </p:txBody>
      </p:sp>
      <p:sp>
        <p:nvSpPr>
          <p:cNvPr id="3" name="Content Placeholder 2"/>
          <p:cNvSpPr>
            <a:spLocks noGrp="1"/>
          </p:cNvSpPr>
          <p:nvPr>
            <p:ph idx="1"/>
          </p:nvPr>
        </p:nvSpPr>
        <p:spPr/>
        <p:txBody>
          <a:bodyPr/>
          <a:lstStyle/>
          <a:p>
            <a:pPr>
              <a:defRPr/>
            </a:pPr>
            <a:r>
              <a:rPr lang="en-US" sz="3200" dirty="0"/>
              <a:t>Breaking need not involve force or violence </a:t>
            </a:r>
          </a:p>
          <a:p>
            <a:pPr lvl="1">
              <a:defRPr/>
            </a:pPr>
            <a:r>
              <a:rPr lang="en-US" sz="2800" dirty="0"/>
              <a:t>Opening of closed, but unlocked door or window.  </a:t>
            </a:r>
          </a:p>
          <a:p>
            <a:pPr lvl="2">
              <a:defRPr/>
            </a:pPr>
            <a:r>
              <a:rPr lang="en-US" sz="2400" i="1" dirty="0"/>
              <a:t>State v. Boon</a:t>
            </a:r>
            <a:r>
              <a:rPr lang="en-US" sz="2400" dirty="0"/>
              <a:t>, 35 N.C. 244, 246 (1852)</a:t>
            </a:r>
          </a:p>
          <a:p>
            <a:pPr lvl="1">
              <a:defRPr/>
            </a:pPr>
            <a:r>
              <a:rPr lang="en-US" sz="2800" dirty="0"/>
              <a:t>But entering through a door left ajar or an open window is not breaking </a:t>
            </a:r>
          </a:p>
          <a:p>
            <a:pPr lvl="2">
              <a:defRPr/>
            </a:pPr>
            <a:r>
              <a:rPr lang="en-US" sz="2400" i="1" dirty="0"/>
              <a:t>State v. Boon</a:t>
            </a:r>
            <a:r>
              <a:rPr lang="en-US" sz="2400" dirty="0"/>
              <a:t>, 35 N.C. 244, 246 (1852)</a:t>
            </a:r>
          </a:p>
          <a:p>
            <a:pPr marL="344487" lvl="1" indent="0">
              <a:buFont typeface="Wingdings" panose="05000000000000000000" pitchFamily="2" charset="2"/>
              <a:buNone/>
              <a:defRPr/>
            </a:pPr>
            <a:r>
              <a:rPr lang="en-US" dirty="0"/>
              <a:t> </a:t>
            </a:r>
          </a:p>
        </p:txBody>
      </p:sp>
      <p:sp>
        <p:nvSpPr>
          <p:cNvPr id="46084" name="TextBox 3"/>
          <p:cNvSpPr txBox="1">
            <a:spLocks noChangeArrowheads="1"/>
          </p:cNvSpPr>
          <p:nvPr/>
        </p:nvSpPr>
        <p:spPr bwMode="auto">
          <a:xfrm>
            <a:off x="990600" y="4800600"/>
            <a:ext cx="10287000" cy="830263"/>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2400"/>
              <a:t>Is a backdoor whose existence is widely known—and presumably known to the owners of the system—like a door left ajar or an open window?</a:t>
            </a:r>
          </a:p>
        </p:txBody>
      </p:sp>
    </p:spTree>
    <p:extLst>
      <p:ext uri="{BB962C8B-B14F-4D97-AF65-F5344CB8AC3E}">
        <p14:creationId xmlns:p14="http://schemas.microsoft.com/office/powerpoint/2010/main" val="22963608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a:extLst>
              <a:ext uri="{FF2B5EF4-FFF2-40B4-BE49-F238E27FC236}">
                <a16:creationId xmlns:a16="http://schemas.microsoft.com/office/drawing/2014/main" id="{521AAA3C-20EE-4F83-9105-0A1EA1C0CC96}"/>
              </a:ext>
            </a:extLst>
          </p:cNvPr>
          <p:cNvSpPr>
            <a:spLocks noGrp="1" noChangeArrowheads="1"/>
          </p:cNvSpPr>
          <p:nvPr>
            <p:ph type="title"/>
          </p:nvPr>
        </p:nvSpPr>
        <p:spPr/>
        <p:txBody>
          <a:bodyPr>
            <a:normAutofit/>
          </a:bodyPr>
          <a:lstStyle/>
          <a:p>
            <a:pPr>
              <a:defRPr/>
            </a:pPr>
            <a:r>
              <a:rPr lang="en-US" dirty="0">
                <a:ea typeface="MS PGothic" panose="020B0600070205080204" pitchFamily="34" charset="-128"/>
              </a:rPr>
              <a:t>The Finger Buffer Overflow Vulnerability</a:t>
            </a:r>
          </a:p>
        </p:txBody>
      </p:sp>
      <p:sp>
        <p:nvSpPr>
          <p:cNvPr id="46083" name="TextBox 1">
            <a:extLst>
              <a:ext uri="{FF2B5EF4-FFF2-40B4-BE49-F238E27FC236}">
                <a16:creationId xmlns:a16="http://schemas.microsoft.com/office/drawing/2014/main" id="{092484DF-2020-451E-A746-6CF4B22A521E}"/>
              </a:ext>
            </a:extLst>
          </p:cNvPr>
          <p:cNvSpPr txBox="1">
            <a:spLocks noChangeArrowheads="1"/>
          </p:cNvSpPr>
          <p:nvPr/>
        </p:nvSpPr>
        <p:spPr bwMode="auto">
          <a:xfrm>
            <a:off x="3657600" y="1855788"/>
            <a:ext cx="1524000" cy="28622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Finger program</a:t>
            </a:r>
          </a:p>
          <a:p>
            <a:endParaRPr lang="en-US" altLang="en-US">
              <a:latin typeface="Times New Roman" panose="02020603050405020304" pitchFamily="18" charset="0"/>
            </a:endParaRPr>
          </a:p>
          <a:p>
            <a:r>
              <a:rPr lang="en-US" altLang="en-US">
                <a:latin typeface="Times New Roman" panose="02020603050405020304" pitchFamily="18" charset="0"/>
              </a:rPr>
              <a:t>Step 1</a:t>
            </a:r>
          </a:p>
          <a:p>
            <a:endParaRPr lang="en-US" altLang="en-US">
              <a:latin typeface="Times New Roman" panose="02020603050405020304" pitchFamily="18" charset="0"/>
            </a:endParaRPr>
          </a:p>
          <a:p>
            <a:r>
              <a:rPr lang="en-US" altLang="en-US">
                <a:latin typeface="Times New Roman" panose="02020603050405020304" pitchFamily="18" charset="0"/>
              </a:rPr>
              <a:t>Step 2 </a:t>
            </a:r>
          </a:p>
          <a:p>
            <a:r>
              <a:rPr lang="en-US" altLang="en-US">
                <a:latin typeface="Times New Roman" panose="02020603050405020304" pitchFamily="18" charset="0"/>
              </a:rPr>
              <a:t>.</a:t>
            </a:r>
          </a:p>
          <a:p>
            <a:r>
              <a:rPr lang="en-US" altLang="en-US">
                <a:latin typeface="Times New Roman" panose="02020603050405020304" pitchFamily="18" charset="0"/>
              </a:rPr>
              <a:t>.</a:t>
            </a:r>
          </a:p>
          <a:p>
            <a:r>
              <a:rPr lang="en-US" altLang="en-US">
                <a:latin typeface="Times New Roman" panose="02020603050405020304" pitchFamily="18" charset="0"/>
              </a:rPr>
              <a:t>.</a:t>
            </a:r>
          </a:p>
          <a:p>
            <a:r>
              <a:rPr lang="en-US" altLang="en-US">
                <a:latin typeface="Times New Roman" panose="02020603050405020304" pitchFamily="18" charset="0"/>
              </a:rPr>
              <a:t>.</a:t>
            </a:r>
          </a:p>
        </p:txBody>
      </p:sp>
      <p:cxnSp>
        <p:nvCxnSpPr>
          <p:cNvPr id="4" name="Straight Arrow Connector 3">
            <a:extLst>
              <a:ext uri="{FF2B5EF4-FFF2-40B4-BE49-F238E27FC236}">
                <a16:creationId xmlns:a16="http://schemas.microsoft.com/office/drawing/2014/main" id="{37F6D00B-0A7F-4625-9594-2CF0848269B5}"/>
              </a:ext>
            </a:extLst>
          </p:cNvPr>
          <p:cNvCxnSpPr/>
          <p:nvPr/>
        </p:nvCxnSpPr>
        <p:spPr>
          <a:xfrm>
            <a:off x="2971800" y="3089275"/>
            <a:ext cx="685800" cy="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46085" name="TextBox 6">
            <a:extLst>
              <a:ext uri="{FF2B5EF4-FFF2-40B4-BE49-F238E27FC236}">
                <a16:creationId xmlns:a16="http://schemas.microsoft.com/office/drawing/2014/main" id="{4479A2A9-CFB1-41CF-B909-EE39490B17D4}"/>
              </a:ext>
            </a:extLst>
          </p:cNvPr>
          <p:cNvSpPr txBox="1">
            <a:spLocks noChangeArrowheads="1"/>
          </p:cNvSpPr>
          <p:nvPr/>
        </p:nvSpPr>
        <p:spPr bwMode="auto">
          <a:xfrm>
            <a:off x="1600200" y="2892425"/>
            <a:ext cx="1295400"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Finger Tom</a:t>
            </a:r>
          </a:p>
        </p:txBody>
      </p:sp>
      <p:cxnSp>
        <p:nvCxnSpPr>
          <p:cNvPr id="8" name="Straight Arrow Connector 7">
            <a:extLst>
              <a:ext uri="{FF2B5EF4-FFF2-40B4-BE49-F238E27FC236}">
                <a16:creationId xmlns:a16="http://schemas.microsoft.com/office/drawing/2014/main" id="{B59501E0-D6BA-469D-A968-2D2C9622E53B}"/>
              </a:ext>
            </a:extLst>
          </p:cNvPr>
          <p:cNvCxnSpPr/>
          <p:nvPr/>
        </p:nvCxnSpPr>
        <p:spPr>
          <a:xfrm>
            <a:off x="4419600" y="4762501"/>
            <a:ext cx="0" cy="684213"/>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46087" name="TextBox 9">
            <a:extLst>
              <a:ext uri="{FF2B5EF4-FFF2-40B4-BE49-F238E27FC236}">
                <a16:creationId xmlns:a16="http://schemas.microsoft.com/office/drawing/2014/main" id="{A77E3DA9-C312-470C-9FE6-C789DC84D264}"/>
              </a:ext>
            </a:extLst>
          </p:cNvPr>
          <p:cNvSpPr txBox="1">
            <a:spLocks noChangeArrowheads="1"/>
          </p:cNvSpPr>
          <p:nvPr/>
        </p:nvSpPr>
        <p:spPr bwMode="auto">
          <a:xfrm>
            <a:off x="2819400" y="5602289"/>
            <a:ext cx="2743200"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Information about Tom</a:t>
            </a:r>
          </a:p>
        </p:txBody>
      </p:sp>
      <p:cxnSp>
        <p:nvCxnSpPr>
          <p:cNvPr id="11" name="Straight Arrow Connector 10">
            <a:extLst>
              <a:ext uri="{FF2B5EF4-FFF2-40B4-BE49-F238E27FC236}">
                <a16:creationId xmlns:a16="http://schemas.microsoft.com/office/drawing/2014/main" id="{29424FDA-768F-496C-80F4-727ECE9A3865}"/>
              </a:ext>
            </a:extLst>
          </p:cNvPr>
          <p:cNvCxnSpPr/>
          <p:nvPr/>
        </p:nvCxnSpPr>
        <p:spPr>
          <a:xfrm>
            <a:off x="5257800" y="3089275"/>
            <a:ext cx="609600" cy="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46089" name="TextBox 13">
            <a:extLst>
              <a:ext uri="{FF2B5EF4-FFF2-40B4-BE49-F238E27FC236}">
                <a16:creationId xmlns:a16="http://schemas.microsoft.com/office/drawing/2014/main" id="{81818325-C1F0-401A-BD0C-5F43797A65E7}"/>
              </a:ext>
            </a:extLst>
          </p:cNvPr>
          <p:cNvSpPr txBox="1">
            <a:spLocks noChangeArrowheads="1"/>
          </p:cNvSpPr>
          <p:nvPr/>
        </p:nvSpPr>
        <p:spPr bwMode="auto">
          <a:xfrm>
            <a:off x="6019800" y="2840039"/>
            <a:ext cx="1524000" cy="923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Buffer = </a:t>
            </a:r>
          </a:p>
          <a:p>
            <a:r>
              <a:rPr lang="en-US" altLang="en-US">
                <a:latin typeface="Times New Roman" panose="02020603050405020304" pitchFamily="18" charset="0"/>
              </a:rPr>
              <a:t>storage space </a:t>
            </a:r>
          </a:p>
          <a:p>
            <a:r>
              <a:rPr lang="en-US" altLang="en-US">
                <a:latin typeface="Times New Roman" panose="02020603050405020304" pitchFamily="18" charset="0"/>
              </a:rPr>
              <a:t>while working</a:t>
            </a:r>
          </a:p>
        </p:txBody>
      </p:sp>
      <p:sp>
        <p:nvSpPr>
          <p:cNvPr id="46090" name="TextBox 14">
            <a:extLst>
              <a:ext uri="{FF2B5EF4-FFF2-40B4-BE49-F238E27FC236}">
                <a16:creationId xmlns:a16="http://schemas.microsoft.com/office/drawing/2014/main" id="{10FA0C1D-F48B-495A-8820-3078BA952C61}"/>
              </a:ext>
            </a:extLst>
          </p:cNvPr>
          <p:cNvSpPr txBox="1">
            <a:spLocks noChangeArrowheads="1"/>
          </p:cNvSpPr>
          <p:nvPr/>
        </p:nvSpPr>
        <p:spPr bwMode="auto">
          <a:xfrm>
            <a:off x="8229600" y="2825751"/>
            <a:ext cx="2286000" cy="923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Code placed here will be executed</a:t>
            </a:r>
          </a:p>
          <a:p>
            <a:endParaRPr lang="en-US" altLang="en-US">
              <a:latin typeface="Times New Roman" panose="02020603050405020304" pitchFamily="18" charset="0"/>
            </a:endParaRPr>
          </a:p>
        </p:txBody>
      </p:sp>
      <p:sp>
        <p:nvSpPr>
          <p:cNvPr id="46091" name="TextBox 17">
            <a:extLst>
              <a:ext uri="{FF2B5EF4-FFF2-40B4-BE49-F238E27FC236}">
                <a16:creationId xmlns:a16="http://schemas.microsoft.com/office/drawing/2014/main" id="{3ABD846F-4CBA-4176-ACDA-D829B068A6F4}"/>
              </a:ext>
            </a:extLst>
          </p:cNvPr>
          <p:cNvSpPr txBox="1">
            <a:spLocks noChangeArrowheads="1"/>
          </p:cNvSpPr>
          <p:nvPr/>
        </p:nvSpPr>
        <p:spPr bwMode="auto">
          <a:xfrm>
            <a:off x="6019800" y="4494213"/>
            <a:ext cx="2286000" cy="1477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latin typeface="Times New Roman" panose="02020603050405020304" pitchFamily="18" charset="0"/>
              </a:rPr>
              <a:t>Put enough stuff in the buffer—including code you want executed—so it overflows to </a:t>
            </a:r>
          </a:p>
        </p:txBody>
      </p:sp>
      <p:cxnSp>
        <p:nvCxnSpPr>
          <p:cNvPr id="17" name="Straight Arrow Connector 16">
            <a:extLst>
              <a:ext uri="{FF2B5EF4-FFF2-40B4-BE49-F238E27FC236}">
                <a16:creationId xmlns:a16="http://schemas.microsoft.com/office/drawing/2014/main" id="{2DCE0D66-D71A-4B13-8570-18DAB37CB1E8}"/>
              </a:ext>
            </a:extLst>
          </p:cNvPr>
          <p:cNvCxnSpPr/>
          <p:nvPr/>
        </p:nvCxnSpPr>
        <p:spPr>
          <a:xfrm flipV="1">
            <a:off x="6819900" y="3933826"/>
            <a:ext cx="0" cy="3714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351EFAE-1FAC-44AB-B044-F5529B929B3C}"/>
              </a:ext>
            </a:extLst>
          </p:cNvPr>
          <p:cNvCxnSpPr/>
          <p:nvPr/>
        </p:nvCxnSpPr>
        <p:spPr>
          <a:xfrm flipV="1">
            <a:off x="9467850" y="3933826"/>
            <a:ext cx="0" cy="185261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FE9B8FF-8363-4F76-A59F-BAAC93AF1163}"/>
              </a:ext>
            </a:extLst>
          </p:cNvPr>
          <p:cNvCxnSpPr/>
          <p:nvPr/>
        </p:nvCxnSpPr>
        <p:spPr>
          <a:xfrm>
            <a:off x="7543800" y="5786438"/>
            <a:ext cx="192405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Web Application Security Project (OWASP) </a:t>
            </a:r>
          </a:p>
        </p:txBody>
      </p:sp>
      <p:sp>
        <p:nvSpPr>
          <p:cNvPr id="3" name="Content Placeholder 2"/>
          <p:cNvSpPr>
            <a:spLocks noGrp="1"/>
          </p:cNvSpPr>
          <p:nvPr>
            <p:ph idx="1"/>
          </p:nvPr>
        </p:nvSpPr>
        <p:spPr>
          <a:xfrm>
            <a:off x="609600" y="1600200"/>
            <a:ext cx="10972800" cy="4876800"/>
          </a:xfrm>
        </p:spPr>
        <p:txBody>
          <a:bodyPr/>
          <a:lstStyle/>
          <a:p>
            <a:r>
              <a:rPr lang="en-US" sz="2800" dirty="0"/>
              <a:t>“Buffer overflow is probably the best known form of software security vulnerability . . . </a:t>
            </a:r>
            <a:r>
              <a:rPr lang="en-US" sz="2800" b="1" dirty="0">
                <a:solidFill>
                  <a:srgbClr val="FF0000"/>
                </a:solidFill>
              </a:rPr>
              <a:t>[1]</a:t>
            </a:r>
            <a:r>
              <a:rPr lang="en-US" sz="2800" dirty="0"/>
              <a:t> </a:t>
            </a:r>
            <a:r>
              <a:rPr lang="en-US" sz="2800" b="1" i="1" dirty="0"/>
              <a:t>Part of the problem is due to the wide variety of ways buffer overflows can occur, and </a:t>
            </a:r>
            <a:r>
              <a:rPr lang="en-US" sz="2800" b="1" dirty="0">
                <a:solidFill>
                  <a:srgbClr val="FF0000"/>
                </a:solidFill>
              </a:rPr>
              <a:t>[2] </a:t>
            </a:r>
            <a:r>
              <a:rPr lang="en-US" sz="2800" b="1" i="1" dirty="0"/>
              <a:t>part is due to the error-prone techniques often used to prevent them </a:t>
            </a:r>
            <a:r>
              <a:rPr lang="en-US" sz="2800" i="1" dirty="0"/>
              <a:t>. . . </a:t>
            </a:r>
            <a:r>
              <a:rPr lang="en-US" sz="2800" dirty="0"/>
              <a:t>Attackers have managed to identify buffer overflows in a staggering array of products and components.”</a:t>
            </a:r>
          </a:p>
          <a:p>
            <a:pPr lvl="1"/>
            <a:r>
              <a:rPr lang="en-US" sz="2400" dirty="0">
                <a:hlinkClick r:id="rId3"/>
              </a:rPr>
              <a:t>https://owasp.org/www-community/vulnerabilities/Buffer_Overflow</a:t>
            </a:r>
            <a:endParaRPr lang="en-US" sz="2400" dirty="0"/>
          </a:p>
          <a:p>
            <a:endParaRPr lang="en-US" dirty="0"/>
          </a:p>
        </p:txBody>
      </p:sp>
    </p:spTree>
    <p:extLst>
      <p:ext uri="{BB962C8B-B14F-4D97-AF65-F5344CB8AC3E}">
        <p14:creationId xmlns:p14="http://schemas.microsoft.com/office/powerpoint/2010/main" val="1087128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ea typeface="ＭＳ Ｐゴシック" pitchFamily="34" charset="-128"/>
              </a:rPr>
              <a:t>The </a:t>
            </a:r>
            <a:r>
              <a:rPr lang="en-US" i="1" dirty="0">
                <a:ea typeface="ＭＳ Ｐゴシック" pitchFamily="34" charset="-128"/>
              </a:rPr>
              <a:t>Morris</a:t>
            </a:r>
            <a:r>
              <a:rPr lang="en-US" dirty="0">
                <a:ea typeface="ＭＳ Ｐゴシック" pitchFamily="34" charset="-128"/>
              </a:rPr>
              <a:t> Court on Unauthorized Access</a:t>
            </a:r>
          </a:p>
        </p:txBody>
      </p:sp>
      <p:sp>
        <p:nvSpPr>
          <p:cNvPr id="16387" name="Content Placeholder 2"/>
          <p:cNvSpPr>
            <a:spLocks noGrp="1"/>
          </p:cNvSpPr>
          <p:nvPr>
            <p:ph idx="1"/>
          </p:nvPr>
        </p:nvSpPr>
        <p:spPr/>
        <p:txBody>
          <a:bodyPr/>
          <a:lstStyle/>
          <a:p>
            <a:pPr>
              <a:defRPr/>
            </a:pPr>
            <a:r>
              <a:rPr lang="en-US" altLang="en-US" sz="3600" dirty="0"/>
              <a:t>“</a:t>
            </a:r>
            <a:r>
              <a:rPr lang="en-US" altLang="en-US" sz="3200" dirty="0"/>
              <a:t>Morris's conduct here falls well within the area of unauthorized access. </a:t>
            </a:r>
          </a:p>
          <a:p>
            <a:pPr>
              <a:defRPr/>
            </a:pPr>
            <a:r>
              <a:rPr lang="en-US" altLang="en-US" sz="3200" dirty="0"/>
              <a:t>Morris did not use either of those features </a:t>
            </a:r>
            <a:r>
              <a:rPr lang="en-US" altLang="en-US" sz="3200" i="1" dirty="0"/>
              <a:t>in any way related to their intended function</a:t>
            </a:r>
            <a:r>
              <a:rPr lang="en-US" altLang="en-US" sz="3200" dirty="0"/>
              <a:t>. </a:t>
            </a:r>
          </a:p>
          <a:p>
            <a:pPr lvl="1">
              <a:defRPr/>
            </a:pPr>
            <a:r>
              <a:rPr lang="en-US" altLang="en-US" sz="2800" dirty="0"/>
              <a:t>He did not send or read mail nor discover information about other users; instead he found holes in both programs that permitted him a special and unauthorized access route into other computers.”</a:t>
            </a:r>
          </a:p>
        </p:txBody>
      </p:sp>
    </p:spTree>
    <p:extLst>
      <p:ext uri="{BB962C8B-B14F-4D97-AF65-F5344CB8AC3E}">
        <p14:creationId xmlns:p14="http://schemas.microsoft.com/office/powerpoint/2010/main" val="1558048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F42DE-B273-814A-8A5B-0CD8FD61F096}"/>
              </a:ext>
            </a:extLst>
          </p:cNvPr>
          <p:cNvSpPr>
            <a:spLocks noGrp="1"/>
          </p:cNvSpPr>
          <p:nvPr>
            <p:ph type="title"/>
          </p:nvPr>
        </p:nvSpPr>
        <p:spPr/>
        <p:txBody>
          <a:bodyPr/>
          <a:lstStyle/>
          <a:p>
            <a:pPr>
              <a:defRPr/>
            </a:pPr>
            <a:r>
              <a:rPr lang="en-US" altLang="en-US" sz="4400" dirty="0"/>
              <a:t>The Computing Background</a:t>
            </a:r>
            <a:endParaRPr lang="en-US" dirty="0"/>
          </a:p>
        </p:txBody>
      </p:sp>
      <p:sp>
        <p:nvSpPr>
          <p:cNvPr id="3" name="Content Placeholder 2">
            <a:extLst>
              <a:ext uri="{FF2B5EF4-FFF2-40B4-BE49-F238E27FC236}">
                <a16:creationId xmlns:a16="http://schemas.microsoft.com/office/drawing/2014/main" id="{A45772FE-85BD-994A-A46A-ED562B328581}"/>
              </a:ext>
            </a:extLst>
          </p:cNvPr>
          <p:cNvSpPr>
            <a:spLocks noGrp="1"/>
          </p:cNvSpPr>
          <p:nvPr>
            <p:ph idx="1"/>
          </p:nvPr>
        </p:nvSpPr>
        <p:spPr/>
        <p:txBody>
          <a:bodyPr/>
          <a:lstStyle/>
          <a:p>
            <a:pPr>
              <a:defRPr/>
            </a:pPr>
            <a:r>
              <a:rPr lang="en-US" altLang="en-US" dirty="0"/>
              <a:t>Main frame computers with two threats:</a:t>
            </a:r>
          </a:p>
          <a:p>
            <a:pPr lvl="1">
              <a:defRPr/>
            </a:pPr>
            <a:r>
              <a:rPr lang="en-US" altLang="en-US" sz="3000" dirty="0"/>
              <a:t>Outsiders—hackers—who gain access without any authorization.</a:t>
            </a:r>
          </a:p>
          <a:p>
            <a:pPr lvl="2">
              <a:defRPr/>
            </a:pPr>
            <a:r>
              <a:rPr lang="en-US" altLang="en-US" sz="3000" dirty="0"/>
              <a:t>1030(a)(3), 1030(a)(5)(A), (B), (C) (without). </a:t>
            </a:r>
          </a:p>
          <a:p>
            <a:pPr lvl="1">
              <a:defRPr/>
            </a:pPr>
            <a:r>
              <a:rPr lang="en-US" altLang="en-US" sz="3000" dirty="0"/>
              <a:t>Insiders who are authorized to access the system but exceed that authorization.</a:t>
            </a:r>
          </a:p>
          <a:p>
            <a:pPr lvl="2">
              <a:defRPr/>
            </a:pPr>
            <a:r>
              <a:rPr lang="en-US" altLang="en-US" sz="3000" dirty="0"/>
              <a:t>1030(a)(1), (2), (4) (without or exceeds).</a:t>
            </a:r>
          </a:p>
          <a:p>
            <a:pPr>
              <a:defRPr/>
            </a:pPr>
            <a:endParaRPr lang="en-US" dirty="0"/>
          </a:p>
        </p:txBody>
      </p:sp>
    </p:spTree>
    <p:extLst>
      <p:ext uri="{BB962C8B-B14F-4D97-AF65-F5344CB8AC3E}">
        <p14:creationId xmlns:p14="http://schemas.microsoft.com/office/powerpoint/2010/main" val="506106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B0F69-4B49-1C42-8CBE-84DAFAB2B25B}"/>
              </a:ext>
            </a:extLst>
          </p:cNvPr>
          <p:cNvSpPr>
            <a:spLocks noGrp="1"/>
          </p:cNvSpPr>
          <p:nvPr>
            <p:ph type="title"/>
          </p:nvPr>
        </p:nvSpPr>
        <p:spPr/>
        <p:txBody>
          <a:bodyPr/>
          <a:lstStyle/>
          <a:p>
            <a:pPr>
              <a:defRPr/>
            </a:pPr>
            <a:r>
              <a:rPr lang="en-US" dirty="0"/>
              <a:t>United States v. Phillips (2007)</a:t>
            </a:r>
          </a:p>
        </p:txBody>
      </p:sp>
      <p:sp>
        <p:nvSpPr>
          <p:cNvPr id="3" name="Content Placeholder 2">
            <a:extLst>
              <a:ext uri="{FF2B5EF4-FFF2-40B4-BE49-F238E27FC236}">
                <a16:creationId xmlns:a16="http://schemas.microsoft.com/office/drawing/2014/main" id="{A91B262C-AB12-A74C-B4CC-9AC71140322C}"/>
              </a:ext>
            </a:extLst>
          </p:cNvPr>
          <p:cNvSpPr>
            <a:spLocks noGrp="1"/>
          </p:cNvSpPr>
          <p:nvPr>
            <p:ph idx="1"/>
          </p:nvPr>
        </p:nvSpPr>
        <p:spPr/>
        <p:txBody>
          <a:bodyPr/>
          <a:lstStyle/>
          <a:p>
            <a:pPr>
              <a:defRPr/>
            </a:pPr>
            <a:r>
              <a:rPr lang="en-US" dirty="0"/>
              <a:t>Phillips was computer science student at the University of Texas.</a:t>
            </a:r>
          </a:p>
          <a:p>
            <a:pPr>
              <a:defRPr/>
            </a:pPr>
            <a:r>
              <a:rPr lang="en-US" dirty="0"/>
              <a:t>He had signed the acceptable-use computer policy, in which he </a:t>
            </a:r>
          </a:p>
          <a:p>
            <a:pPr lvl="1">
              <a:defRPr/>
            </a:pPr>
            <a:r>
              <a:rPr lang="en-US" dirty="0"/>
              <a:t>Agreed to perform scans that would permit him to search for vulnerabilities and agreed not to hack the network. </a:t>
            </a:r>
          </a:p>
          <a:p>
            <a:pPr>
              <a:defRPr/>
            </a:pPr>
            <a:r>
              <a:rPr lang="en-US" dirty="0"/>
              <a:t>A user’s password was his or her Social Security number. </a:t>
            </a:r>
          </a:p>
        </p:txBody>
      </p:sp>
    </p:spTree>
    <p:extLst>
      <p:ext uri="{BB962C8B-B14F-4D97-AF65-F5344CB8AC3E}">
        <p14:creationId xmlns:p14="http://schemas.microsoft.com/office/powerpoint/2010/main" val="16697489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886DC-731A-A94F-99A4-5B6251002615}"/>
              </a:ext>
            </a:extLst>
          </p:cNvPr>
          <p:cNvSpPr>
            <a:spLocks noGrp="1"/>
          </p:cNvSpPr>
          <p:nvPr>
            <p:ph type="title"/>
          </p:nvPr>
        </p:nvSpPr>
        <p:spPr/>
        <p:txBody>
          <a:bodyPr/>
          <a:lstStyle/>
          <a:p>
            <a:pPr>
              <a:defRPr/>
            </a:pPr>
            <a:r>
              <a:rPr lang="en-US" dirty="0"/>
              <a:t>United States v. Phillips</a:t>
            </a:r>
          </a:p>
        </p:txBody>
      </p:sp>
      <p:sp>
        <p:nvSpPr>
          <p:cNvPr id="3" name="Content Placeholder 2">
            <a:extLst>
              <a:ext uri="{FF2B5EF4-FFF2-40B4-BE49-F238E27FC236}">
                <a16:creationId xmlns:a16="http://schemas.microsoft.com/office/drawing/2014/main" id="{7D59498A-20B3-F448-980A-4F8972C28605}"/>
              </a:ext>
            </a:extLst>
          </p:cNvPr>
          <p:cNvSpPr>
            <a:spLocks noGrp="1"/>
          </p:cNvSpPr>
          <p:nvPr>
            <p:ph idx="1"/>
          </p:nvPr>
        </p:nvSpPr>
        <p:spPr/>
        <p:txBody>
          <a:bodyPr/>
          <a:lstStyle/>
          <a:p>
            <a:pPr>
              <a:defRPr/>
            </a:pPr>
            <a:r>
              <a:rPr lang="en-US" sz="2800" dirty="0"/>
              <a:t>“Phillips began using various programs designed to scan computer networks and steal encrypted data and passwords . . . infiltrating hundreds of computers, including machines belonging to other UT students, private businesses, U.S. Government agencies, and the British Armed Services webserver.”</a:t>
            </a:r>
          </a:p>
          <a:p>
            <a:pPr>
              <a:defRPr/>
            </a:pPr>
            <a:r>
              <a:rPr lang="en-US" sz="2800" dirty="0"/>
              <a:t>“In a matter of months, Phillips amassed a veritable informational goldmine by stealing and cataloguing a wide variety of personal and proprietary data, such as credit card numbers, bank account information, student financial aid statements, birth records, passwords, and Social Security numbers.”</a:t>
            </a:r>
          </a:p>
        </p:txBody>
      </p:sp>
    </p:spTree>
    <p:extLst>
      <p:ext uri="{BB962C8B-B14F-4D97-AF65-F5344CB8AC3E}">
        <p14:creationId xmlns:p14="http://schemas.microsoft.com/office/powerpoint/2010/main" val="36295578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41717-1E7E-4D41-AD60-D2164CA2E6F7}"/>
              </a:ext>
            </a:extLst>
          </p:cNvPr>
          <p:cNvSpPr>
            <a:spLocks noGrp="1"/>
          </p:cNvSpPr>
          <p:nvPr>
            <p:ph type="title"/>
          </p:nvPr>
        </p:nvSpPr>
        <p:spPr/>
        <p:txBody>
          <a:bodyPr/>
          <a:lstStyle/>
          <a:p>
            <a:pPr>
              <a:defRPr/>
            </a:pPr>
            <a:r>
              <a:rPr lang="en-US" dirty="0"/>
              <a:t>Norms and Authorization</a:t>
            </a:r>
          </a:p>
        </p:txBody>
      </p:sp>
      <p:sp>
        <p:nvSpPr>
          <p:cNvPr id="3" name="Content Placeholder 2">
            <a:extLst>
              <a:ext uri="{FF2B5EF4-FFF2-40B4-BE49-F238E27FC236}">
                <a16:creationId xmlns:a16="http://schemas.microsoft.com/office/drawing/2014/main" id="{E1B46D53-5180-0645-B7FA-944EC6212264}"/>
              </a:ext>
            </a:extLst>
          </p:cNvPr>
          <p:cNvSpPr>
            <a:spLocks noGrp="1"/>
          </p:cNvSpPr>
          <p:nvPr>
            <p:ph idx="1"/>
          </p:nvPr>
        </p:nvSpPr>
        <p:spPr>
          <a:xfrm>
            <a:off x="609600" y="1600200"/>
            <a:ext cx="9601200" cy="4800600"/>
          </a:xfrm>
        </p:spPr>
        <p:txBody>
          <a:bodyPr/>
          <a:lstStyle/>
          <a:p>
            <a:pPr>
              <a:defRPr/>
            </a:pPr>
            <a:r>
              <a:rPr lang="en-US" altLang="en-US" dirty="0"/>
              <a:t>The “the scope of a user’s authorization to access a protected computer” may be determined by “the expected norms of intended use” of the computer. </a:t>
            </a:r>
          </a:p>
          <a:p>
            <a:pPr>
              <a:defRPr/>
            </a:pPr>
            <a:r>
              <a:rPr lang="en-US" altLang="en-US" dirty="0"/>
              <a:t>“Phillips’s brute-force attack program was not an intended use . . . within the understanding of any reasonable computer user and constitutes a method of obtaining unauthorized access to computerized data.”</a:t>
            </a:r>
          </a:p>
          <a:p>
            <a:pPr>
              <a:defRPr/>
            </a:pPr>
            <a:r>
              <a:rPr lang="en-US" altLang="en-US" dirty="0"/>
              <a:t>The court cited </a:t>
            </a:r>
            <a:r>
              <a:rPr lang="en-US" altLang="en-US" i="1" dirty="0"/>
              <a:t>Morris v. US</a:t>
            </a:r>
            <a:r>
              <a:rPr lang="en-US" altLang="en-US" dirty="0"/>
              <a:t>. </a:t>
            </a:r>
          </a:p>
          <a:p>
            <a:pPr>
              <a:defRPr/>
            </a:pPr>
            <a:endParaRPr lang="en-US" altLang="en-US" dirty="0"/>
          </a:p>
        </p:txBody>
      </p:sp>
    </p:spTree>
    <p:extLst>
      <p:ext uri="{BB962C8B-B14F-4D97-AF65-F5344CB8AC3E}">
        <p14:creationId xmlns:p14="http://schemas.microsoft.com/office/powerpoint/2010/main" val="3381647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ea typeface="ＭＳ Ｐゴシック" pitchFamily="34" charset="-128"/>
              </a:rPr>
              <a:t>Norms</a:t>
            </a:r>
          </a:p>
        </p:txBody>
      </p:sp>
      <p:sp>
        <p:nvSpPr>
          <p:cNvPr id="18435" name="Content Placeholder 2"/>
          <p:cNvSpPr>
            <a:spLocks noGrp="1"/>
          </p:cNvSpPr>
          <p:nvPr>
            <p:ph idx="1"/>
          </p:nvPr>
        </p:nvSpPr>
        <p:spPr>
          <a:xfrm>
            <a:off x="609600" y="1371600"/>
            <a:ext cx="9601200" cy="5029200"/>
          </a:xfrm>
        </p:spPr>
        <p:txBody>
          <a:bodyPr/>
          <a:lstStyle/>
          <a:p>
            <a:pPr>
              <a:defRPr/>
            </a:pPr>
            <a:r>
              <a:rPr lang="en-US" altLang="en-US" dirty="0">
                <a:ea typeface="ＭＳ Ｐゴシック" pitchFamily="34" charset="-128"/>
              </a:rPr>
              <a:t>“Although the court did not elaborate on its standard, the intended function test appears to derive largely from a sense of social norms in the community of computer users. Under these norms, software designers design programs to perform certain tasks, and network providers enable the programs to allow users to perform those tasks.”</a:t>
            </a:r>
          </a:p>
          <a:p>
            <a:pPr lvl="1">
              <a:defRPr/>
            </a:pPr>
            <a:r>
              <a:rPr lang="en-US" altLang="en-US" dirty="0"/>
              <a:t>Orin Kerr, </a:t>
            </a:r>
            <a:r>
              <a:rPr lang="en-US" altLang="en-US" i="1" dirty="0"/>
              <a:t>Cybercrime's Scope: Interpreting “Access” And “Authorization” In Computer Misuse Statutes</a:t>
            </a:r>
            <a:r>
              <a:rPr lang="en-US" altLang="en-US" dirty="0"/>
              <a:t>, 78 N.Y.U. L. Rev. 1596 (2003). </a:t>
            </a:r>
          </a:p>
        </p:txBody>
      </p:sp>
    </p:spTree>
    <p:extLst>
      <p:ext uri="{BB962C8B-B14F-4D97-AF65-F5344CB8AC3E}">
        <p14:creationId xmlns:p14="http://schemas.microsoft.com/office/powerpoint/2010/main" val="834018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76200" y="0"/>
            <a:ext cx="12039600" cy="6858000"/>
          </a:xfrm>
          <a:prstGeom prst="rect">
            <a:avLst/>
          </a:prstGeom>
          <a:solidFill>
            <a:schemeClr val="bg1"/>
          </a:solidFill>
          <a:ln w="38100">
            <a:solidFill>
              <a:srgbClr val="7030A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dirty="0">
              <a:cs typeface="Arial" panose="020B0604020202020204" pitchFamily="34" charset="0"/>
            </a:endParaRPr>
          </a:p>
        </p:txBody>
      </p:sp>
      <p:cxnSp>
        <p:nvCxnSpPr>
          <p:cNvPr id="11" name="Straight Arrow Connector 10"/>
          <p:cNvCxnSpPr/>
          <p:nvPr/>
        </p:nvCxnSpPr>
        <p:spPr>
          <a:xfrm flipH="1">
            <a:off x="6858000" y="1143000"/>
            <a:ext cx="1866900" cy="715963"/>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1268" name="Text Box 3"/>
          <p:cNvSpPr txBox="1">
            <a:spLocks noChangeArrowheads="1"/>
          </p:cNvSpPr>
          <p:nvPr/>
        </p:nvSpPr>
        <p:spPr bwMode="auto">
          <a:xfrm>
            <a:off x="1752600" y="0"/>
            <a:ext cx="449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Information relevant to national security?</a:t>
            </a:r>
          </a:p>
        </p:txBody>
      </p:sp>
      <p:sp>
        <p:nvSpPr>
          <p:cNvPr id="11269" name="Line 4"/>
          <p:cNvSpPr>
            <a:spLocks noChangeShapeType="1"/>
          </p:cNvSpPr>
          <p:nvPr/>
        </p:nvSpPr>
        <p:spPr bwMode="auto">
          <a:xfrm flipH="1">
            <a:off x="2971800" y="533400"/>
            <a:ext cx="609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0" name="Line 5"/>
          <p:cNvSpPr>
            <a:spLocks noChangeShapeType="1"/>
          </p:cNvSpPr>
          <p:nvPr/>
        </p:nvSpPr>
        <p:spPr bwMode="auto">
          <a:xfrm>
            <a:off x="3657600" y="533400"/>
            <a:ext cx="457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1" name="Text Box 6"/>
          <p:cNvSpPr txBox="1">
            <a:spLocks noChangeArrowheads="1"/>
          </p:cNvSpPr>
          <p:nvPr/>
        </p:nvSpPr>
        <p:spPr bwMode="auto">
          <a:xfrm>
            <a:off x="3810000" y="381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272" name="Text Box 7"/>
          <p:cNvSpPr txBox="1">
            <a:spLocks noChangeArrowheads="1"/>
          </p:cNvSpPr>
          <p:nvPr/>
        </p:nvSpPr>
        <p:spPr bwMode="auto">
          <a:xfrm>
            <a:off x="2743200" y="3810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273" name="Text Box 8"/>
          <p:cNvSpPr txBox="1">
            <a:spLocks noChangeArrowheads="1"/>
          </p:cNvSpPr>
          <p:nvPr/>
        </p:nvSpPr>
        <p:spPr bwMode="auto">
          <a:xfrm>
            <a:off x="1828800" y="8382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1030(a)(1)</a:t>
            </a:r>
          </a:p>
        </p:txBody>
      </p:sp>
      <p:sp>
        <p:nvSpPr>
          <p:cNvPr id="11274" name="Text Box 9"/>
          <p:cNvSpPr txBox="1">
            <a:spLocks noChangeArrowheads="1"/>
          </p:cNvSpPr>
          <p:nvPr/>
        </p:nvSpPr>
        <p:spPr bwMode="auto">
          <a:xfrm>
            <a:off x="6248400" y="3505200"/>
            <a:ext cx="3429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Intentionally &amp; causing damage?</a:t>
            </a:r>
          </a:p>
        </p:txBody>
      </p:sp>
      <p:sp>
        <p:nvSpPr>
          <p:cNvPr id="11275" name="Line 10"/>
          <p:cNvSpPr>
            <a:spLocks noChangeShapeType="1"/>
          </p:cNvSpPr>
          <p:nvPr/>
        </p:nvSpPr>
        <p:spPr bwMode="auto">
          <a:xfrm flipH="1">
            <a:off x="3962400" y="1219200"/>
            <a:ext cx="609600" cy="3921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6" name="Text Box 11"/>
          <p:cNvSpPr txBox="1">
            <a:spLocks noChangeArrowheads="1"/>
          </p:cNvSpPr>
          <p:nvPr/>
        </p:nvSpPr>
        <p:spPr bwMode="auto">
          <a:xfrm>
            <a:off x="3657600" y="11430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277" name="Rectangle 12"/>
          <p:cNvSpPr>
            <a:spLocks noChangeArrowheads="1"/>
          </p:cNvSpPr>
          <p:nvPr/>
        </p:nvSpPr>
        <p:spPr bwMode="auto">
          <a:xfrm>
            <a:off x="4876800" y="4494213"/>
            <a:ext cx="1570038"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cs typeface="Arial" panose="020B0604020202020204" pitchFamily="34" charset="0"/>
              </a:rPr>
              <a:t>1030(a)(5)(A)</a:t>
            </a:r>
          </a:p>
        </p:txBody>
      </p:sp>
      <p:sp>
        <p:nvSpPr>
          <p:cNvPr id="11278" name="Line 13"/>
          <p:cNvSpPr>
            <a:spLocks noChangeShapeType="1"/>
          </p:cNvSpPr>
          <p:nvPr/>
        </p:nvSpPr>
        <p:spPr bwMode="auto">
          <a:xfrm>
            <a:off x="4572000" y="12192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9" name="Text Box 14"/>
          <p:cNvSpPr txBox="1">
            <a:spLocks noChangeArrowheads="1"/>
          </p:cNvSpPr>
          <p:nvPr/>
        </p:nvSpPr>
        <p:spPr bwMode="auto">
          <a:xfrm>
            <a:off x="4800600" y="1143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280" name="Text Box 15"/>
          <p:cNvSpPr txBox="1">
            <a:spLocks noChangeArrowheads="1"/>
          </p:cNvSpPr>
          <p:nvPr/>
        </p:nvSpPr>
        <p:spPr bwMode="auto">
          <a:xfrm>
            <a:off x="5334000" y="25908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Intent to defraud?</a:t>
            </a:r>
          </a:p>
        </p:txBody>
      </p:sp>
      <p:sp>
        <p:nvSpPr>
          <p:cNvPr id="11281" name="Line 16"/>
          <p:cNvSpPr>
            <a:spLocks noChangeShapeType="1"/>
          </p:cNvSpPr>
          <p:nvPr/>
        </p:nvSpPr>
        <p:spPr bwMode="auto">
          <a:xfrm flipH="1">
            <a:off x="5486400" y="3048000"/>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2" name="Text Box 17"/>
          <p:cNvSpPr txBox="1">
            <a:spLocks noChangeArrowheads="1"/>
          </p:cNvSpPr>
          <p:nvPr/>
        </p:nvSpPr>
        <p:spPr bwMode="auto">
          <a:xfrm>
            <a:off x="5257800" y="2971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283" name="Line 18"/>
          <p:cNvSpPr>
            <a:spLocks noChangeShapeType="1"/>
          </p:cNvSpPr>
          <p:nvPr/>
        </p:nvSpPr>
        <p:spPr bwMode="auto">
          <a:xfrm>
            <a:off x="6248400" y="3048000"/>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4" name="Text Box 19"/>
          <p:cNvSpPr txBox="1">
            <a:spLocks noChangeArrowheads="1"/>
          </p:cNvSpPr>
          <p:nvPr/>
        </p:nvSpPr>
        <p:spPr bwMode="auto">
          <a:xfrm>
            <a:off x="6553200" y="3048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285" name="Rectangle 20"/>
          <p:cNvSpPr>
            <a:spLocks noChangeArrowheads="1"/>
          </p:cNvSpPr>
          <p:nvPr/>
        </p:nvSpPr>
        <p:spPr bwMode="auto">
          <a:xfrm>
            <a:off x="4724400" y="3503613"/>
            <a:ext cx="1325563"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cs typeface="Arial" panose="020B0604020202020204" pitchFamily="34" charset="0"/>
              </a:rPr>
              <a:t>1030(a)(4) </a:t>
            </a:r>
          </a:p>
        </p:txBody>
      </p:sp>
      <p:sp>
        <p:nvSpPr>
          <p:cNvPr id="11286" name="Text Box 21"/>
          <p:cNvSpPr txBox="1">
            <a:spLocks noChangeArrowheads="1"/>
          </p:cNvSpPr>
          <p:nvPr/>
        </p:nvSpPr>
        <p:spPr bwMode="auto">
          <a:xfrm>
            <a:off x="3505200" y="762000"/>
            <a:ext cx="297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dirty="0">
                <a:latin typeface="Times New Roman" panose="02020603050405020304" pitchFamily="18" charset="0"/>
                <a:cs typeface="Arial" panose="020B0604020202020204" pitchFamily="34" charset="0"/>
              </a:rPr>
              <a:t>Obtaining  information?</a:t>
            </a:r>
          </a:p>
        </p:txBody>
      </p:sp>
      <p:sp>
        <p:nvSpPr>
          <p:cNvPr id="11287" name="Line 22"/>
          <p:cNvSpPr>
            <a:spLocks noChangeShapeType="1"/>
          </p:cNvSpPr>
          <p:nvPr/>
        </p:nvSpPr>
        <p:spPr bwMode="auto">
          <a:xfrm flipH="1">
            <a:off x="6324600" y="39624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8" name="Text Box 23"/>
          <p:cNvSpPr txBox="1">
            <a:spLocks noChangeArrowheads="1"/>
          </p:cNvSpPr>
          <p:nvPr/>
        </p:nvSpPr>
        <p:spPr bwMode="auto">
          <a:xfrm>
            <a:off x="6172200" y="3962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289" name="Line 24"/>
          <p:cNvSpPr>
            <a:spLocks noChangeShapeType="1"/>
          </p:cNvSpPr>
          <p:nvPr/>
        </p:nvSpPr>
        <p:spPr bwMode="auto">
          <a:xfrm>
            <a:off x="7010400" y="3962400"/>
            <a:ext cx="533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0" name="Text Box 25"/>
          <p:cNvSpPr txBox="1">
            <a:spLocks noChangeArrowheads="1"/>
          </p:cNvSpPr>
          <p:nvPr/>
        </p:nvSpPr>
        <p:spPr bwMode="auto">
          <a:xfrm>
            <a:off x="7239000" y="39624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291" name="Rectangle 26"/>
          <p:cNvSpPr>
            <a:spLocks noChangeArrowheads="1"/>
          </p:cNvSpPr>
          <p:nvPr/>
        </p:nvSpPr>
        <p:spPr bwMode="auto">
          <a:xfrm>
            <a:off x="3048000" y="1674813"/>
            <a:ext cx="1325563"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cs typeface="Arial" panose="020B0604020202020204" pitchFamily="34" charset="0"/>
              </a:rPr>
              <a:t>1030(a)(2) </a:t>
            </a:r>
          </a:p>
        </p:txBody>
      </p:sp>
      <p:sp>
        <p:nvSpPr>
          <p:cNvPr id="11292" name="Text Box 27"/>
          <p:cNvSpPr txBox="1">
            <a:spLocks noChangeArrowheads="1"/>
          </p:cNvSpPr>
          <p:nvPr/>
        </p:nvSpPr>
        <p:spPr bwMode="auto">
          <a:xfrm>
            <a:off x="4305300" y="1614488"/>
            <a:ext cx="3505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Governmental computer?</a:t>
            </a:r>
          </a:p>
        </p:txBody>
      </p:sp>
      <p:sp>
        <p:nvSpPr>
          <p:cNvPr id="11293" name="Line 28"/>
          <p:cNvSpPr>
            <a:spLocks noChangeShapeType="1"/>
          </p:cNvSpPr>
          <p:nvPr/>
        </p:nvSpPr>
        <p:spPr bwMode="auto">
          <a:xfrm flipH="1">
            <a:off x="4648200" y="19812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4" name="Text Box 29"/>
          <p:cNvSpPr txBox="1">
            <a:spLocks noChangeArrowheads="1"/>
          </p:cNvSpPr>
          <p:nvPr/>
        </p:nvSpPr>
        <p:spPr bwMode="auto">
          <a:xfrm>
            <a:off x="4495800" y="1981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295" name="Text Box 31"/>
          <p:cNvSpPr txBox="1">
            <a:spLocks noChangeArrowheads="1"/>
          </p:cNvSpPr>
          <p:nvPr/>
        </p:nvSpPr>
        <p:spPr bwMode="auto">
          <a:xfrm>
            <a:off x="5562600" y="1981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296" name="Text Box 32"/>
          <p:cNvSpPr txBox="1">
            <a:spLocks noChangeArrowheads="1"/>
          </p:cNvSpPr>
          <p:nvPr/>
        </p:nvSpPr>
        <p:spPr bwMode="auto">
          <a:xfrm>
            <a:off x="6781800" y="44958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Recklessly &amp;  causing damage?</a:t>
            </a:r>
          </a:p>
        </p:txBody>
      </p:sp>
      <p:sp>
        <p:nvSpPr>
          <p:cNvPr id="11297" name="Rectangle 33"/>
          <p:cNvSpPr>
            <a:spLocks noChangeArrowheads="1"/>
          </p:cNvSpPr>
          <p:nvPr/>
        </p:nvSpPr>
        <p:spPr bwMode="auto">
          <a:xfrm>
            <a:off x="3505200" y="2514600"/>
            <a:ext cx="1314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cs typeface="Arial" panose="020B0604020202020204" pitchFamily="34" charset="0"/>
              </a:rPr>
              <a:t>1030(a)(3) </a:t>
            </a:r>
          </a:p>
        </p:txBody>
      </p:sp>
      <p:sp>
        <p:nvSpPr>
          <p:cNvPr id="11298" name="Line 34"/>
          <p:cNvSpPr>
            <a:spLocks noChangeShapeType="1"/>
          </p:cNvSpPr>
          <p:nvPr/>
        </p:nvSpPr>
        <p:spPr bwMode="auto">
          <a:xfrm flipH="1">
            <a:off x="7086600" y="49530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9" name="Text Box 35"/>
          <p:cNvSpPr txBox="1">
            <a:spLocks noChangeArrowheads="1"/>
          </p:cNvSpPr>
          <p:nvPr/>
        </p:nvSpPr>
        <p:spPr bwMode="auto">
          <a:xfrm>
            <a:off x="6934200" y="49530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300" name="Line 36"/>
          <p:cNvSpPr>
            <a:spLocks noChangeShapeType="1"/>
          </p:cNvSpPr>
          <p:nvPr/>
        </p:nvSpPr>
        <p:spPr bwMode="auto">
          <a:xfrm>
            <a:off x="7772400" y="4953000"/>
            <a:ext cx="533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01" name="Text Box 37"/>
          <p:cNvSpPr txBox="1">
            <a:spLocks noChangeArrowheads="1"/>
          </p:cNvSpPr>
          <p:nvPr/>
        </p:nvSpPr>
        <p:spPr bwMode="auto">
          <a:xfrm>
            <a:off x="8001000" y="4953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302" name="Rectangle 38"/>
          <p:cNvSpPr>
            <a:spLocks noChangeArrowheads="1"/>
          </p:cNvSpPr>
          <p:nvPr/>
        </p:nvSpPr>
        <p:spPr bwMode="auto">
          <a:xfrm>
            <a:off x="5943600" y="5484813"/>
            <a:ext cx="1633538"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cs typeface="Arial" panose="020B0604020202020204" pitchFamily="34" charset="0"/>
              </a:rPr>
              <a:t>1030(a)(5)(B) </a:t>
            </a:r>
          </a:p>
        </p:txBody>
      </p:sp>
      <p:sp>
        <p:nvSpPr>
          <p:cNvPr id="11303" name="Rectangle 39"/>
          <p:cNvSpPr>
            <a:spLocks noChangeArrowheads="1"/>
          </p:cNvSpPr>
          <p:nvPr/>
        </p:nvSpPr>
        <p:spPr bwMode="auto">
          <a:xfrm>
            <a:off x="7620000" y="5486400"/>
            <a:ext cx="2057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cs typeface="Arial" panose="020B0604020202020204" pitchFamily="34" charset="0"/>
              </a:rPr>
              <a:t>Causing damage?</a:t>
            </a:r>
          </a:p>
        </p:txBody>
      </p:sp>
      <p:sp>
        <p:nvSpPr>
          <p:cNvPr id="11304" name="Line 40"/>
          <p:cNvSpPr>
            <a:spLocks noChangeShapeType="1"/>
          </p:cNvSpPr>
          <p:nvPr/>
        </p:nvSpPr>
        <p:spPr bwMode="auto">
          <a:xfrm flipH="1">
            <a:off x="7772400" y="57912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05" name="Text Box 41"/>
          <p:cNvSpPr txBox="1">
            <a:spLocks noChangeArrowheads="1"/>
          </p:cNvSpPr>
          <p:nvPr/>
        </p:nvSpPr>
        <p:spPr bwMode="auto">
          <a:xfrm>
            <a:off x="7620000" y="5791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Yes</a:t>
            </a:r>
          </a:p>
        </p:txBody>
      </p:sp>
      <p:sp>
        <p:nvSpPr>
          <p:cNvPr id="11306" name="Line 42"/>
          <p:cNvSpPr>
            <a:spLocks noChangeShapeType="1"/>
          </p:cNvSpPr>
          <p:nvPr/>
        </p:nvSpPr>
        <p:spPr bwMode="auto">
          <a:xfrm>
            <a:off x="8458200" y="5791200"/>
            <a:ext cx="533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07" name="Text Box 43"/>
          <p:cNvSpPr txBox="1">
            <a:spLocks noChangeArrowheads="1"/>
          </p:cNvSpPr>
          <p:nvPr/>
        </p:nvSpPr>
        <p:spPr bwMode="auto">
          <a:xfrm>
            <a:off x="8686800" y="5791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a:latin typeface="Times New Roman" panose="02020603050405020304" pitchFamily="18" charset="0"/>
                <a:cs typeface="Arial" panose="020B0604020202020204" pitchFamily="34" charset="0"/>
              </a:rPr>
              <a:t>No</a:t>
            </a:r>
          </a:p>
        </p:txBody>
      </p:sp>
      <p:sp>
        <p:nvSpPr>
          <p:cNvPr id="11308" name="Rectangle 44"/>
          <p:cNvSpPr>
            <a:spLocks noChangeArrowheads="1"/>
          </p:cNvSpPr>
          <p:nvPr/>
        </p:nvSpPr>
        <p:spPr bwMode="auto">
          <a:xfrm>
            <a:off x="6629400" y="6323013"/>
            <a:ext cx="1646238"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dirty="0">
                <a:cs typeface="Arial" panose="020B0604020202020204" pitchFamily="34" charset="0"/>
              </a:rPr>
              <a:t>1030(a)(5)(C) </a:t>
            </a:r>
          </a:p>
        </p:txBody>
      </p:sp>
      <p:sp>
        <p:nvSpPr>
          <p:cNvPr id="11309" name="Text Box 45"/>
          <p:cNvSpPr txBox="1">
            <a:spLocks noChangeArrowheads="1"/>
          </p:cNvSpPr>
          <p:nvPr/>
        </p:nvSpPr>
        <p:spPr bwMode="auto">
          <a:xfrm>
            <a:off x="8343900" y="6344375"/>
            <a:ext cx="2057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US" altLang="en-US" sz="1800" dirty="0">
                <a:latin typeface="Times New Roman" panose="02020603050405020304" pitchFamily="18" charset="0"/>
                <a:cs typeface="Arial" panose="020B0604020202020204" pitchFamily="34" charset="0"/>
              </a:rPr>
              <a:t>A bit more</a:t>
            </a:r>
          </a:p>
        </p:txBody>
      </p:sp>
      <p:sp>
        <p:nvSpPr>
          <p:cNvPr id="11310" name="TextBox 1"/>
          <p:cNvSpPr txBox="1">
            <a:spLocks noChangeArrowheads="1"/>
          </p:cNvSpPr>
          <p:nvPr/>
        </p:nvSpPr>
        <p:spPr bwMode="auto">
          <a:xfrm>
            <a:off x="1524000" y="2581275"/>
            <a:ext cx="152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b="1">
                <a:latin typeface="Times New Roman" panose="02020603050405020304" pitchFamily="18" charset="0"/>
                <a:cs typeface="Arial" panose="020B0604020202020204" pitchFamily="34" charset="0"/>
              </a:rPr>
              <a:t>Without or exceeds authorization</a:t>
            </a:r>
          </a:p>
        </p:txBody>
      </p:sp>
      <p:cxnSp>
        <p:nvCxnSpPr>
          <p:cNvPr id="4" name="Straight Arrow Connector 3"/>
          <p:cNvCxnSpPr/>
          <p:nvPr/>
        </p:nvCxnSpPr>
        <p:spPr>
          <a:xfrm flipV="1">
            <a:off x="2057400" y="1325563"/>
            <a:ext cx="0" cy="102235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2286000" y="1858963"/>
            <a:ext cx="762000" cy="655637"/>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2743200" y="3048000"/>
            <a:ext cx="2057400" cy="639763"/>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314" name="TextBox 1"/>
          <p:cNvSpPr txBox="1">
            <a:spLocks noChangeArrowheads="1"/>
          </p:cNvSpPr>
          <p:nvPr/>
        </p:nvSpPr>
        <p:spPr bwMode="auto">
          <a:xfrm>
            <a:off x="8610600" y="838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b="1">
                <a:latin typeface="Times New Roman" panose="02020603050405020304" pitchFamily="18" charset="0"/>
                <a:cs typeface="Arial" panose="020B0604020202020204" pitchFamily="34" charset="0"/>
              </a:rPr>
              <a:t>Without authorization</a:t>
            </a:r>
          </a:p>
        </p:txBody>
      </p:sp>
      <p:cxnSp>
        <p:nvCxnSpPr>
          <p:cNvPr id="13" name="Straight Arrow Connector 12"/>
          <p:cNvCxnSpPr/>
          <p:nvPr/>
        </p:nvCxnSpPr>
        <p:spPr>
          <a:xfrm>
            <a:off x="9677400" y="1484313"/>
            <a:ext cx="0" cy="174625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4" name="Right Bracket 13"/>
          <p:cNvSpPr/>
          <p:nvPr/>
        </p:nvSpPr>
        <p:spPr>
          <a:xfrm>
            <a:off x="9296400" y="3581400"/>
            <a:ext cx="781050" cy="3130550"/>
          </a:xfrm>
          <a:prstGeom prst="rightBracket">
            <a:avLst/>
          </a:prstGeom>
          <a:ln w="38100">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sp>
        <p:nvSpPr>
          <p:cNvPr id="11317" name="Line 30"/>
          <p:cNvSpPr>
            <a:spLocks noChangeShapeType="1"/>
          </p:cNvSpPr>
          <p:nvPr/>
        </p:nvSpPr>
        <p:spPr bwMode="auto">
          <a:xfrm>
            <a:off x="5334000" y="1981200"/>
            <a:ext cx="533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18" name="Rectangle 33"/>
          <p:cNvSpPr>
            <a:spLocks noChangeArrowheads="1"/>
          </p:cNvSpPr>
          <p:nvPr/>
        </p:nvSpPr>
        <p:spPr bwMode="auto">
          <a:xfrm>
            <a:off x="7115175" y="1414463"/>
            <a:ext cx="1314450" cy="368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cs typeface="Arial" panose="020B0604020202020204" pitchFamily="34" charset="0"/>
              </a:rPr>
              <a:t>1030(a)(3)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Computer Fraud and Abuse Act</a:t>
            </a:r>
          </a:p>
        </p:txBody>
      </p:sp>
      <p:sp>
        <p:nvSpPr>
          <p:cNvPr id="3" name="Content Placeholder 2"/>
          <p:cNvSpPr>
            <a:spLocks noGrp="1"/>
          </p:cNvSpPr>
          <p:nvPr>
            <p:ph idx="1"/>
          </p:nvPr>
        </p:nvSpPr>
        <p:spPr>
          <a:xfrm>
            <a:off x="762000" y="1371600"/>
            <a:ext cx="10744200" cy="4530725"/>
          </a:xfrm>
        </p:spPr>
        <p:txBody>
          <a:bodyPr/>
          <a:lstStyle/>
          <a:p>
            <a:pPr>
              <a:defRPr/>
            </a:pPr>
            <a:r>
              <a:rPr lang="en-US" altLang="en-US" dirty="0"/>
              <a:t>CFAA 18 U.S.C. § 1030(a)(2)(C):</a:t>
            </a:r>
          </a:p>
          <a:p>
            <a:pPr lvl="1">
              <a:defRPr/>
            </a:pPr>
            <a:r>
              <a:rPr lang="en-US" altLang="en-US" sz="3200" dirty="0"/>
              <a:t>Criminal and civil liability for whoever </a:t>
            </a:r>
            <a:r>
              <a:rPr lang="en-US" altLang="en-US" sz="3200" b="1" dirty="0"/>
              <a:t>(a)</a:t>
            </a:r>
            <a:r>
              <a:rPr lang="en-US" altLang="en-US" sz="3200" dirty="0"/>
              <a:t> “intentionally accesses a computer </a:t>
            </a:r>
            <a:r>
              <a:rPr lang="en-US" altLang="en-US" sz="3200" b="1" dirty="0"/>
              <a:t>(b)</a:t>
            </a:r>
            <a:r>
              <a:rPr lang="en-US" altLang="en-US" sz="3200" dirty="0"/>
              <a:t> without authorization . . , and </a:t>
            </a:r>
            <a:r>
              <a:rPr lang="en-US" altLang="en-US" sz="3200" b="1" dirty="0"/>
              <a:t>(c)</a:t>
            </a:r>
            <a:r>
              <a:rPr lang="en-US" altLang="en-US" sz="3200" dirty="0"/>
              <a:t> thereby obtains ... information from any protected computer.”</a:t>
            </a:r>
            <a:r>
              <a:rPr lang="en-US" altLang="en-US" dirty="0"/>
              <a:t> </a:t>
            </a:r>
            <a:endParaRPr lang="en-US" alt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ea typeface="ＭＳ Ｐゴシック" charset="0"/>
              </a:rPr>
              <a:t>Obtaining Information</a:t>
            </a:r>
          </a:p>
        </p:txBody>
      </p:sp>
      <p:sp>
        <p:nvSpPr>
          <p:cNvPr id="3" name="Content Placeholder 2"/>
          <p:cNvSpPr>
            <a:spLocks noGrp="1"/>
          </p:cNvSpPr>
          <p:nvPr>
            <p:ph idx="1"/>
          </p:nvPr>
        </p:nvSpPr>
        <p:spPr/>
        <p:txBody>
          <a:bodyPr/>
          <a:lstStyle/>
          <a:p>
            <a:pPr>
              <a:defRPr/>
            </a:pPr>
            <a:r>
              <a:rPr lang="en-US" dirty="0">
                <a:ea typeface="ＭＳ Ｐゴシック" charset="0"/>
              </a:rPr>
              <a:t>A 1996 amendment: information includes information stored in intangible form.</a:t>
            </a:r>
          </a:p>
          <a:p>
            <a:pPr lvl="2">
              <a:defRPr/>
            </a:pPr>
            <a:r>
              <a:rPr lang="en-US" i="1" dirty="0">
                <a:ea typeface="ＭＳ Ｐゴシック" charset="0"/>
              </a:rPr>
              <a:t>The National Information Infrastructure Protection Act of 1995</a:t>
            </a:r>
            <a:r>
              <a:rPr lang="en-US" dirty="0">
                <a:ea typeface="ＭＳ Ｐゴシック" charset="0"/>
              </a:rPr>
              <a:t>, </a:t>
            </a:r>
          </a:p>
          <a:p>
            <a:pPr>
              <a:defRPr/>
            </a:pPr>
            <a:r>
              <a:rPr lang="en-US" dirty="0">
                <a:ea typeface="ＭＳ Ｐゴシック" charset="0"/>
              </a:rPr>
              <a:t>Obtain information: includes merely viewing information without downloading or copying it.</a:t>
            </a:r>
          </a:p>
          <a:p>
            <a:pPr lvl="2">
              <a:defRPr/>
            </a:pPr>
            <a:r>
              <a:rPr lang="en-US" i="1" dirty="0">
                <a:ea typeface="ＭＳ Ｐゴシック" charset="0"/>
              </a:rPr>
              <a:t>Healthcare Advocates, Inc. v. Harding, </a:t>
            </a:r>
            <a:r>
              <a:rPr lang="en-US" i="1" dirty="0" err="1">
                <a:ea typeface="ＭＳ Ｐゴシック" charset="0"/>
              </a:rPr>
              <a:t>Earley</a:t>
            </a:r>
            <a:r>
              <a:rPr lang="en-US" i="1" dirty="0">
                <a:ea typeface="ＭＳ Ｐゴシック" charset="0"/>
              </a:rPr>
              <a:t>, </a:t>
            </a:r>
            <a:r>
              <a:rPr lang="en-US" i="1" dirty="0" err="1">
                <a:ea typeface="ＭＳ Ｐゴシック" charset="0"/>
              </a:rPr>
              <a:t>Follmer</a:t>
            </a:r>
            <a:r>
              <a:rPr lang="en-US" i="1" dirty="0">
                <a:ea typeface="ＭＳ Ｐゴシック" charset="0"/>
              </a:rPr>
              <a:t> &amp; </a:t>
            </a:r>
            <a:r>
              <a:rPr lang="en-US" i="1" dirty="0" err="1">
                <a:ea typeface="ＭＳ Ｐゴシック" charset="0"/>
              </a:rPr>
              <a:t>Frailey</a:t>
            </a:r>
            <a:r>
              <a:rPr lang="en-US" dirty="0">
                <a:ea typeface="ＭＳ Ｐゴシック" charset="0"/>
              </a:rPr>
              <a:t>, 497 F. Supp.2d 627, 648 (E.D. Pa. 2007).</a:t>
            </a:r>
          </a:p>
          <a:p>
            <a:pPr>
              <a:defRPr/>
            </a:pPr>
            <a:endParaRPr lang="en-US" dirty="0">
              <a:ea typeface="ＭＳ Ｐゴシック" charset="0"/>
            </a:endParaRPr>
          </a:p>
          <a:p>
            <a:pPr>
              <a:defRPr/>
            </a:pPr>
            <a:endParaRPr lang="en-US" dirty="0">
              <a:ea typeface="ＭＳ Ｐゴシック" charset="0"/>
            </a:endParaRPr>
          </a:p>
        </p:txBody>
      </p:sp>
    </p:spTree>
    <p:extLst>
      <p:ext uri="{BB962C8B-B14F-4D97-AF65-F5344CB8AC3E}">
        <p14:creationId xmlns:p14="http://schemas.microsoft.com/office/powerpoint/2010/main" val="2385344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Is A </a:t>
            </a:r>
            <a:r>
              <a:rPr lang="en-US" i="1" dirty="0"/>
              <a:t>Protected</a:t>
            </a:r>
            <a:r>
              <a:rPr lang="en-US" dirty="0"/>
              <a:t> Computer?</a:t>
            </a:r>
          </a:p>
        </p:txBody>
      </p:sp>
      <p:sp>
        <p:nvSpPr>
          <p:cNvPr id="3" name="Content Placeholder 2"/>
          <p:cNvSpPr>
            <a:spLocks noGrp="1"/>
          </p:cNvSpPr>
          <p:nvPr>
            <p:ph idx="1"/>
          </p:nvPr>
        </p:nvSpPr>
        <p:spPr/>
        <p:txBody>
          <a:bodyPr/>
          <a:lstStyle/>
          <a:p>
            <a:pPr>
              <a:defRPr/>
            </a:pPr>
            <a:r>
              <a:rPr lang="en-US" dirty="0"/>
              <a:t>A protected computer is: </a:t>
            </a:r>
          </a:p>
          <a:p>
            <a:pPr lvl="1">
              <a:defRPr/>
            </a:pPr>
            <a:r>
              <a:rPr lang="en-US" sz="2400" dirty="0"/>
              <a:t>1) used exclusively by a financial institution or the federal government; </a:t>
            </a:r>
          </a:p>
          <a:p>
            <a:pPr lvl="1">
              <a:defRPr/>
            </a:pPr>
            <a:r>
              <a:rPr lang="en-US" sz="2400" dirty="0"/>
              <a:t>2) not used exclusively by a financial institution or the federal government, but is a computer the use of which by a financial institution or the federal government is affected by the conduct constituting the offense; or </a:t>
            </a:r>
          </a:p>
          <a:p>
            <a:pPr lvl="1">
              <a:defRPr/>
            </a:pPr>
            <a:r>
              <a:rPr lang="en-US" sz="2800" b="1" dirty="0"/>
              <a:t>3) used in or affecting interstate or foreign commerce or communication.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Lacking Authorization</a:t>
            </a:r>
          </a:p>
        </p:txBody>
      </p:sp>
      <p:sp>
        <p:nvSpPr>
          <p:cNvPr id="3" name="Content Placeholder 2"/>
          <p:cNvSpPr>
            <a:spLocks noGrp="1"/>
          </p:cNvSpPr>
          <p:nvPr>
            <p:ph idx="1"/>
          </p:nvPr>
        </p:nvSpPr>
        <p:spPr>
          <a:xfrm>
            <a:off x="609600" y="1295400"/>
            <a:ext cx="10972800" cy="5181600"/>
          </a:xfrm>
        </p:spPr>
        <p:txBody>
          <a:bodyPr/>
          <a:lstStyle/>
          <a:p>
            <a:r>
              <a:rPr lang="en-US" sz="2800" dirty="0"/>
              <a:t>We will look at three ways:</a:t>
            </a:r>
          </a:p>
          <a:p>
            <a:pPr lvl="1"/>
            <a:r>
              <a:rPr lang="en-US" sz="2400" dirty="0"/>
              <a:t>Circumventing technical barriers. </a:t>
            </a:r>
          </a:p>
          <a:p>
            <a:pPr lvl="1"/>
            <a:r>
              <a:rPr lang="en-US" sz="2400" dirty="0"/>
              <a:t>Breaching contracts.</a:t>
            </a:r>
          </a:p>
          <a:p>
            <a:pPr lvl="1"/>
            <a:r>
              <a:rPr lang="en-US" sz="2400" dirty="0"/>
              <a:t>Access after receiving a letter revoking consent. </a:t>
            </a:r>
          </a:p>
          <a:p>
            <a:r>
              <a:rPr lang="en-US" sz="2800" dirty="0"/>
              <a:t>We begin with circumventing technical barriers.</a:t>
            </a:r>
            <a:endParaRPr lang="en-US" dirty="0"/>
          </a:p>
          <a:p>
            <a:pPr lvl="1"/>
            <a:r>
              <a:rPr lang="en-US" dirty="0"/>
              <a:t>Examples of technical barriers:</a:t>
            </a:r>
          </a:p>
          <a:p>
            <a:pPr lvl="2"/>
            <a:r>
              <a:rPr lang="en-US" dirty="0"/>
              <a:t>Password requirements.</a:t>
            </a:r>
          </a:p>
          <a:p>
            <a:pPr lvl="2"/>
            <a:r>
              <a:rPr lang="en-US" dirty="0"/>
              <a:t>Firewalls.</a:t>
            </a:r>
          </a:p>
          <a:p>
            <a:pPr lvl="2"/>
            <a:r>
              <a:rPr lang="en-US" dirty="0"/>
              <a:t>Intrusion monitoring systems.  </a:t>
            </a:r>
          </a:p>
        </p:txBody>
      </p:sp>
    </p:spTree>
    <p:extLst>
      <p:ext uri="{BB962C8B-B14F-4D97-AF65-F5344CB8AC3E}">
        <p14:creationId xmlns:p14="http://schemas.microsoft.com/office/powerpoint/2010/main" val="1772960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Breaking and Entering Analogy</a:t>
            </a:r>
          </a:p>
        </p:txBody>
      </p:sp>
      <p:sp>
        <p:nvSpPr>
          <p:cNvPr id="3" name="Content Placeholder 2"/>
          <p:cNvSpPr>
            <a:spLocks noGrp="1"/>
          </p:cNvSpPr>
          <p:nvPr>
            <p:ph idx="1"/>
          </p:nvPr>
        </p:nvSpPr>
        <p:spPr/>
        <p:txBody>
          <a:bodyPr/>
          <a:lstStyle/>
          <a:p>
            <a:pPr>
              <a:defRPr/>
            </a:pPr>
            <a:r>
              <a:rPr lang="en-US" dirty="0"/>
              <a:t>Circumventing technical barriers (like password requirements) is analogous to </a:t>
            </a:r>
            <a:r>
              <a:rPr lang="en-US" i="1" dirty="0"/>
              <a:t>burglary</a:t>
            </a:r>
            <a:r>
              <a:rPr lang="en-US" dirty="0"/>
              <a:t>, not trespass.</a:t>
            </a:r>
          </a:p>
          <a:p>
            <a:pPr>
              <a:defRPr/>
            </a:pPr>
            <a:r>
              <a:rPr lang="en-US" dirty="0"/>
              <a:t>Trespass = unauthorized </a:t>
            </a:r>
          </a:p>
          <a:p>
            <a:pPr lvl="1">
              <a:defRPr/>
            </a:pPr>
            <a:r>
              <a:rPr lang="en-US" dirty="0"/>
              <a:t>Access to land</a:t>
            </a:r>
          </a:p>
          <a:p>
            <a:pPr lvl="1">
              <a:defRPr/>
            </a:pPr>
            <a:r>
              <a:rPr lang="en-US" dirty="0"/>
              <a:t>Use of property that impairs value or harms a protected interest. </a:t>
            </a:r>
          </a:p>
          <a:p>
            <a:pPr>
              <a:defRPr/>
            </a:pPr>
            <a:r>
              <a:rPr lang="en-US" dirty="0"/>
              <a:t>Burglary requires </a:t>
            </a:r>
          </a:p>
          <a:p>
            <a:pPr lvl="1">
              <a:defRPr/>
            </a:pPr>
            <a:r>
              <a:rPr lang="en-US" i="1" dirty="0"/>
              <a:t>Breaking = violation of a security device designed to exclude people</a:t>
            </a:r>
          </a:p>
          <a:p>
            <a:pPr lvl="2">
              <a:defRPr/>
            </a:pPr>
            <a:r>
              <a:rPr lang="en-US" i="1" dirty="0"/>
              <a:t>State v. </a:t>
            </a:r>
            <a:r>
              <a:rPr lang="en-US" i="1" dirty="0" err="1"/>
              <a:t>Newbegin</a:t>
            </a:r>
            <a:r>
              <a:rPr lang="en-US" dirty="0"/>
              <a:t>, 25 Me. 500, 504 (1846)</a:t>
            </a:r>
            <a:endParaRPr lang="en-US" i="1" dirty="0"/>
          </a:p>
          <a:p>
            <a:pPr lvl="1">
              <a:defRPr/>
            </a:pPr>
            <a:r>
              <a:rPr lang="en-US" dirty="0"/>
              <a:t>Entering</a:t>
            </a:r>
          </a:p>
          <a:p>
            <a:pPr marL="0" indent="0">
              <a:buFont typeface="Wingdings" panose="05000000000000000000" pitchFamily="2" charset="2"/>
              <a:buNone/>
              <a:defRPr/>
            </a:pPr>
            <a:endParaRPr lang="en-US" dirty="0"/>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6463</TotalTime>
  <Words>2721</Words>
  <Application>Microsoft Office PowerPoint</Application>
  <PresentationFormat>Widescreen</PresentationFormat>
  <Paragraphs>231</Paragraphs>
  <Slides>33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MS PGothic</vt:lpstr>
      <vt:lpstr>MS PGothic</vt:lpstr>
      <vt:lpstr>Arial</vt:lpstr>
      <vt:lpstr>Consolas</vt:lpstr>
      <vt:lpstr>Garamond</vt:lpstr>
      <vt:lpstr>Times New Roman</vt:lpstr>
      <vt:lpstr>Wingdings</vt:lpstr>
      <vt:lpstr>Edge</vt:lpstr>
      <vt:lpstr>The Computer Fraud and Abuse Act</vt:lpstr>
      <vt:lpstr>CFAA Background </vt:lpstr>
      <vt:lpstr>The Computing Background</vt:lpstr>
      <vt:lpstr>PowerPoint Presentation</vt:lpstr>
      <vt:lpstr>Computer Fraud and Abuse Act</vt:lpstr>
      <vt:lpstr>Obtaining Information</vt:lpstr>
      <vt:lpstr>What Is A Protected Computer?</vt:lpstr>
      <vt:lpstr>Lacking Authorization</vt:lpstr>
      <vt:lpstr>The Breaking and Entering Analogy</vt:lpstr>
      <vt:lpstr>What Is Breaking?</vt:lpstr>
      <vt:lpstr>Unlocking Doorknob Locks</vt:lpstr>
      <vt:lpstr>United States v. Morris (1991) -- Fact Pattern</vt:lpstr>
      <vt:lpstr>What Morris Did </vt:lpstr>
      <vt:lpstr>The Design of the Worm</vt:lpstr>
      <vt:lpstr>The Error</vt:lpstr>
      <vt:lpstr>United States v. Morris (1991)</vt:lpstr>
      <vt:lpstr>Guessing Passwords As Breaking In</vt:lpstr>
      <vt:lpstr>The Sendmail Backdoor</vt:lpstr>
      <vt:lpstr>A Very Simple Backdoor</vt:lpstr>
      <vt:lpstr>Was Using The Backdoor Breaking In?</vt:lpstr>
      <vt:lpstr>Why Was There A Backdoor in Sendmail?</vt:lpstr>
      <vt:lpstr>What Actually Happened</vt:lpstr>
      <vt:lpstr>What Actually Happened</vt:lpstr>
      <vt:lpstr>How Did Morris Know About The Backdoor?</vt:lpstr>
      <vt:lpstr>Breaking In?</vt:lpstr>
      <vt:lpstr>Do The Physical Analogies Help?</vt:lpstr>
      <vt:lpstr>The Finger Buffer Overflow Vulnerability</vt:lpstr>
      <vt:lpstr>Open Web Application Security Project (OWASP) </vt:lpstr>
      <vt:lpstr>The Morris Court on Unauthorized Access</vt:lpstr>
      <vt:lpstr>United States v. Phillips (2007)</vt:lpstr>
      <vt:lpstr>United States v. Phillips</vt:lpstr>
      <vt:lpstr>Norms and Authorization</vt:lpstr>
      <vt:lpstr>Norms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1339</cp:revision>
  <dcterms:created xsi:type="dcterms:W3CDTF">2004-03-08T21:13:20Z</dcterms:created>
  <dcterms:modified xsi:type="dcterms:W3CDTF">2024-02-23T15:47:27Z</dcterms:modified>
</cp:coreProperties>
</file>